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78" r:id="rId3"/>
    <p:sldId id="274" r:id="rId4"/>
    <p:sldId id="281" r:id="rId5"/>
    <p:sldId id="276" r:id="rId6"/>
    <p:sldId id="277" r:id="rId7"/>
    <p:sldId id="280" r:id="rId8"/>
    <p:sldId id="279" r:id="rId9"/>
    <p:sldId id="25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4"/>
  </p:normalViewPr>
  <p:slideViewPr>
    <p:cSldViewPr snapToGrid="0" snapToObjects="1">
      <p:cViewPr varScale="1">
        <p:scale>
          <a:sx n="103" d="100"/>
          <a:sy n="103" d="100"/>
        </p:scale>
        <p:origin x="8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gif>
</file>

<file path=ppt/media/image10.jpeg>
</file>

<file path=ppt/media/image11.gif>
</file>

<file path=ppt/media/image12.jpeg>
</file>

<file path=ppt/media/image13.gif>
</file>

<file path=ppt/media/image14.png>
</file>

<file path=ppt/media/image2.png>
</file>

<file path=ppt/media/image3.gif>
</file>

<file path=ppt/media/image4.jpeg>
</file>

<file path=ppt/media/image5.gif>
</file>

<file path=ppt/media/image6.jpeg>
</file>

<file path=ppt/media/image7.jpe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8012F8-16EB-714A-8700-C33238943482}" type="datetimeFigureOut">
              <a:rPr lang="en-US" smtClean="0"/>
              <a:t>5/17/19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557DD3-8516-8742-8337-2A18364CADE6}" type="slidenum">
              <a:rPr lang="en-US" smtClean="0"/>
              <a:t>‹#›</a:t>
            </a:fld>
            <a:endParaRPr lang="en-US"/>
          </a:p>
        </p:txBody>
      </p:sp>
    </p:spTree>
    <p:extLst>
      <p:ext uri="{BB962C8B-B14F-4D97-AF65-F5344CB8AC3E}">
        <p14:creationId xmlns:p14="http://schemas.microsoft.com/office/powerpoint/2010/main" val="2027141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508063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4CA788-764A-854C-B622-15343CCEC4F2}" type="slidenum">
              <a:rPr lang="en-US" smtClean="0"/>
              <a:t>3</a:t>
            </a:fld>
            <a:endParaRPr lang="en-US"/>
          </a:p>
        </p:txBody>
      </p:sp>
    </p:spTree>
    <p:extLst>
      <p:ext uri="{BB962C8B-B14F-4D97-AF65-F5344CB8AC3E}">
        <p14:creationId xmlns:p14="http://schemas.microsoft.com/office/powerpoint/2010/main" val="31945347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4CA788-764A-854C-B622-15343CCEC4F2}" type="slidenum">
              <a:rPr lang="en-US" smtClean="0"/>
              <a:t>5</a:t>
            </a:fld>
            <a:endParaRPr lang="en-US"/>
          </a:p>
        </p:txBody>
      </p:sp>
    </p:spTree>
    <p:extLst>
      <p:ext uri="{BB962C8B-B14F-4D97-AF65-F5344CB8AC3E}">
        <p14:creationId xmlns:p14="http://schemas.microsoft.com/office/powerpoint/2010/main" val="3363897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4CA788-764A-854C-B622-15343CCEC4F2}" type="slidenum">
              <a:rPr lang="en-US" smtClean="0"/>
              <a:t>6</a:t>
            </a:fld>
            <a:endParaRPr lang="en-US"/>
          </a:p>
        </p:txBody>
      </p:sp>
    </p:spTree>
    <p:extLst>
      <p:ext uri="{BB962C8B-B14F-4D97-AF65-F5344CB8AC3E}">
        <p14:creationId xmlns:p14="http://schemas.microsoft.com/office/powerpoint/2010/main" val="450764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4CA788-764A-854C-B622-15343CCEC4F2}" type="slidenum">
              <a:rPr lang="en-US" smtClean="0"/>
              <a:t>7</a:t>
            </a:fld>
            <a:endParaRPr lang="en-US"/>
          </a:p>
        </p:txBody>
      </p:sp>
    </p:spTree>
    <p:extLst>
      <p:ext uri="{BB962C8B-B14F-4D97-AF65-F5344CB8AC3E}">
        <p14:creationId xmlns:p14="http://schemas.microsoft.com/office/powerpoint/2010/main" val="3261160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6552830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887D1-C550-7147-A4C9-68CB92BD268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CC63CD4-5767-FE4D-867D-E6FD639B6C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3E86A03-72DE-0545-8D72-F8B6A1A42B10}"/>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5" name="Footer Placeholder 4">
            <a:extLst>
              <a:ext uri="{FF2B5EF4-FFF2-40B4-BE49-F238E27FC236}">
                <a16:creationId xmlns:a16="http://schemas.microsoft.com/office/drawing/2014/main" id="{49F5C889-D992-2245-8A91-49DDAE6003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6B5A04-3BF6-5B40-91C8-77E39D85EA17}"/>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216243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B7F1E-B96D-5D41-9BD2-BAEDF2E4204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251708F-C20A-7740-982A-70B2D77665E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628806-3953-3C47-80F0-7687B614F6DF}"/>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5" name="Footer Placeholder 4">
            <a:extLst>
              <a:ext uri="{FF2B5EF4-FFF2-40B4-BE49-F238E27FC236}">
                <a16:creationId xmlns:a16="http://schemas.microsoft.com/office/drawing/2014/main" id="{D4141EF0-7FB8-F94F-BBDF-A694EBD0B4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213A81-F3BB-3E40-AD2D-EF1C77DF2CB9}"/>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8469125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6F6360-5A47-6B4C-BEDA-A032E6298C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70A1FD-0977-F142-B4B6-12799072E8D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859069-F38A-2041-AB5A-A8642AC9D181}"/>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5" name="Footer Placeholder 4">
            <a:extLst>
              <a:ext uri="{FF2B5EF4-FFF2-40B4-BE49-F238E27FC236}">
                <a16:creationId xmlns:a16="http://schemas.microsoft.com/office/drawing/2014/main" id="{AB9035CA-D07B-3A4F-9A63-32EDBC4443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7AFF8-D775-A94F-ACF9-FB02ADF5BCA3}"/>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2869384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2DC55-184A-4C49-BDD3-B2269589F3A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4279A9-8E78-FF47-BCC3-5D989CFF229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481578-4E23-E742-B090-E5160CDBE460}"/>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5" name="Footer Placeholder 4">
            <a:extLst>
              <a:ext uri="{FF2B5EF4-FFF2-40B4-BE49-F238E27FC236}">
                <a16:creationId xmlns:a16="http://schemas.microsoft.com/office/drawing/2014/main" id="{E5F4312C-7515-AB48-8AB2-4E21968B7E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59287-51A4-264A-B9A1-67C390AF8121}"/>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2686570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4AC71-D1E9-3E4F-BB89-D08670D99D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0656C60-9F39-214E-9971-BFFD1FE345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E5EAF77-26B5-3045-8A59-BB279C197088}"/>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5" name="Footer Placeholder 4">
            <a:extLst>
              <a:ext uri="{FF2B5EF4-FFF2-40B4-BE49-F238E27FC236}">
                <a16:creationId xmlns:a16="http://schemas.microsoft.com/office/drawing/2014/main" id="{21E11EE8-786B-714E-8664-D5A28F935B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1B79B0-D375-2C4E-B1AA-23DDE0D404AD}"/>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2459846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9AD8B-4A6B-7047-A3B0-8E2476F977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3CFF9A-3C1E-D448-B5EB-48A6CD96C45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FC85AF-6EC3-8142-9497-01EC1780D91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D17062-E74C-2042-ACB8-F0D555AE7F07}"/>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6" name="Footer Placeholder 5">
            <a:extLst>
              <a:ext uri="{FF2B5EF4-FFF2-40B4-BE49-F238E27FC236}">
                <a16:creationId xmlns:a16="http://schemas.microsoft.com/office/drawing/2014/main" id="{12621DB1-068E-D743-90DB-046E1054DE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2A28C7-3561-AF4C-B5F7-9F449975C7BA}"/>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240537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E98DC-AE51-1E45-9675-204AFAF1A2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F68DB5-89B6-0649-8C32-AFAEBCC2D8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95120C2-23A9-AA46-8011-0837BB9F216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1895029-9B6B-A44B-866B-A7110AE791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0B927CD-02B1-994B-A334-D3F1A4D03A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B1F0FBC-76DF-024F-BC8F-6A37B7BD397E}"/>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8" name="Footer Placeholder 7">
            <a:extLst>
              <a:ext uri="{FF2B5EF4-FFF2-40B4-BE49-F238E27FC236}">
                <a16:creationId xmlns:a16="http://schemas.microsoft.com/office/drawing/2014/main" id="{8FD31942-24FC-0F46-894A-2697D037ED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1F554D-FEF9-EF46-AEAB-DD4D31FEC445}"/>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1255318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C551-7C7F-244B-A282-180A0629A5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A8E6E4-2DD6-A748-AACD-561BB8C1CB5C}"/>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4" name="Footer Placeholder 3">
            <a:extLst>
              <a:ext uri="{FF2B5EF4-FFF2-40B4-BE49-F238E27FC236}">
                <a16:creationId xmlns:a16="http://schemas.microsoft.com/office/drawing/2014/main" id="{FDFAB848-4688-5E4B-875F-4C97ACEAA7F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989009-05F8-174B-97E8-81021230092C}"/>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844414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887FA3-129E-DA48-9281-8E0BDA31C5EB}"/>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3" name="Footer Placeholder 2">
            <a:extLst>
              <a:ext uri="{FF2B5EF4-FFF2-40B4-BE49-F238E27FC236}">
                <a16:creationId xmlns:a16="http://schemas.microsoft.com/office/drawing/2014/main" id="{470AF02A-0BCA-D649-BBBB-F2215ABE42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0E2716-742C-544A-B6B1-8DA1F8452048}"/>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2726832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11BDF-4300-B947-BC2F-4444A78F97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E4AE5E-8244-BC45-91AB-2000BC5313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C09BB9-BDC0-DE43-9B8B-89CC3E8A5E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42CA33-C945-EE43-9ED7-2881F4F6D88D}"/>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6" name="Footer Placeholder 5">
            <a:extLst>
              <a:ext uri="{FF2B5EF4-FFF2-40B4-BE49-F238E27FC236}">
                <a16:creationId xmlns:a16="http://schemas.microsoft.com/office/drawing/2014/main" id="{2DA02E2F-F649-8F4B-84FF-470943BDA3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5DFCE0-A0D7-0A43-9BD9-D2F6C6AAB1FF}"/>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2307219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3435F-C8B6-4740-AD89-B4E413E25C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BD565A-D877-4843-938E-F5984245B5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761CBB-F0E2-3F48-8731-B475A08134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D49C117-7B44-214B-BCE4-C1B5E0562A92}"/>
              </a:ext>
            </a:extLst>
          </p:cNvPr>
          <p:cNvSpPr>
            <a:spLocks noGrp="1"/>
          </p:cNvSpPr>
          <p:nvPr>
            <p:ph type="dt" sz="half" idx="10"/>
          </p:nvPr>
        </p:nvSpPr>
        <p:spPr/>
        <p:txBody>
          <a:bodyPr/>
          <a:lstStyle/>
          <a:p>
            <a:fld id="{DD458738-0E13-3642-83EF-01EE16AFC3D7}" type="datetimeFigureOut">
              <a:rPr lang="en-US" smtClean="0"/>
              <a:t>5/17/19</a:t>
            </a:fld>
            <a:endParaRPr lang="en-US"/>
          </a:p>
        </p:txBody>
      </p:sp>
      <p:sp>
        <p:nvSpPr>
          <p:cNvPr id="6" name="Footer Placeholder 5">
            <a:extLst>
              <a:ext uri="{FF2B5EF4-FFF2-40B4-BE49-F238E27FC236}">
                <a16:creationId xmlns:a16="http://schemas.microsoft.com/office/drawing/2014/main" id="{C98C8253-CF5F-8B40-AE9A-983304AB5E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1AC481-71F3-C947-9EA0-F03EE51A2067}"/>
              </a:ext>
            </a:extLst>
          </p:cNvPr>
          <p:cNvSpPr>
            <a:spLocks noGrp="1"/>
          </p:cNvSpPr>
          <p:nvPr>
            <p:ph type="sldNum" sz="quarter" idx="12"/>
          </p:nvPr>
        </p:nvSpPr>
        <p:spPr/>
        <p:txBody>
          <a:bodyPr/>
          <a:lstStyle/>
          <a:p>
            <a:fld id="{90112549-F59B-5444-8D9A-E779EF6F6451}" type="slidenum">
              <a:rPr lang="en-US" smtClean="0"/>
              <a:t>‹#›</a:t>
            </a:fld>
            <a:endParaRPr lang="en-US"/>
          </a:p>
        </p:txBody>
      </p:sp>
    </p:spTree>
    <p:extLst>
      <p:ext uri="{BB962C8B-B14F-4D97-AF65-F5344CB8AC3E}">
        <p14:creationId xmlns:p14="http://schemas.microsoft.com/office/powerpoint/2010/main" val="1684510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0DD836-8753-334B-AF5C-7516820916B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9225E1-8B85-9149-A2C6-349CB95909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F0BB74-3CDC-4242-97B3-ED77ED1CA2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458738-0E13-3642-83EF-01EE16AFC3D7}" type="datetimeFigureOut">
              <a:rPr lang="en-US" smtClean="0"/>
              <a:t>5/17/19</a:t>
            </a:fld>
            <a:endParaRPr lang="en-US"/>
          </a:p>
        </p:txBody>
      </p:sp>
      <p:sp>
        <p:nvSpPr>
          <p:cNvPr id="5" name="Footer Placeholder 4">
            <a:extLst>
              <a:ext uri="{FF2B5EF4-FFF2-40B4-BE49-F238E27FC236}">
                <a16:creationId xmlns:a16="http://schemas.microsoft.com/office/drawing/2014/main" id="{FB88353F-095D-B64C-8F31-478C8F7EF4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209E91-EF78-4B49-A2FC-1BF5BD7D9A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112549-F59B-5444-8D9A-E779EF6F6451}" type="slidenum">
              <a:rPr lang="en-US" smtClean="0"/>
              <a:t>‹#›</a:t>
            </a:fld>
            <a:endParaRPr lang="en-US"/>
          </a:p>
        </p:txBody>
      </p:sp>
    </p:spTree>
    <p:extLst>
      <p:ext uri="{BB962C8B-B14F-4D97-AF65-F5344CB8AC3E}">
        <p14:creationId xmlns:p14="http://schemas.microsoft.com/office/powerpoint/2010/main" val="21040553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cse.rpi.edu/~cvrl/httpdocs/AU5.php"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8CF06-7FAE-E643-A763-D37C4FC12B68}"/>
              </a:ext>
            </a:extLst>
          </p:cNvPr>
          <p:cNvSpPr>
            <a:spLocks noGrp="1"/>
          </p:cNvSpPr>
          <p:nvPr>
            <p:ph type="ctrTitle"/>
          </p:nvPr>
        </p:nvSpPr>
        <p:spPr/>
        <p:txBody>
          <a:bodyPr/>
          <a:lstStyle/>
          <a:p>
            <a:r>
              <a:rPr lang="en-US" dirty="0"/>
              <a:t>Presence</a:t>
            </a:r>
          </a:p>
        </p:txBody>
      </p:sp>
      <p:sp>
        <p:nvSpPr>
          <p:cNvPr id="3" name="Subtitle 2">
            <a:extLst>
              <a:ext uri="{FF2B5EF4-FFF2-40B4-BE49-F238E27FC236}">
                <a16:creationId xmlns:a16="http://schemas.microsoft.com/office/drawing/2014/main" id="{1CD22D01-F205-824F-B662-906FC26B8B4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455557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Shape 90"/>
          <p:cNvPicPr preferRelativeResize="0">
            <a:picLocks noGrp="1"/>
          </p:cNvPicPr>
          <p:nvPr>
            <p:ph type="body" idx="1"/>
          </p:nvPr>
        </p:nvPicPr>
        <p:blipFill rotWithShape="1">
          <a:blip r:embed="rId3">
            <a:alphaModFix/>
          </a:blip>
          <a:srcRect/>
          <a:stretch/>
        </p:blipFill>
        <p:spPr>
          <a:xfrm>
            <a:off x="428263" y="2815896"/>
            <a:ext cx="3201365" cy="1600683"/>
          </a:xfrm>
          <a:prstGeom prst="rect">
            <a:avLst/>
          </a:prstGeom>
          <a:noFill/>
          <a:ln>
            <a:noFill/>
          </a:ln>
        </p:spPr>
      </p:pic>
      <p:pic>
        <p:nvPicPr>
          <p:cNvPr id="91" name="Shape 91"/>
          <p:cNvPicPr preferRelativeResize="0"/>
          <p:nvPr/>
        </p:nvPicPr>
        <p:blipFill rotWithShape="1">
          <a:blip r:embed="rId4">
            <a:alphaModFix/>
          </a:blip>
          <a:srcRect/>
          <a:stretch/>
        </p:blipFill>
        <p:spPr>
          <a:xfrm>
            <a:off x="4421178" y="2447555"/>
            <a:ext cx="2916407" cy="2337363"/>
          </a:xfrm>
          <a:prstGeom prst="rect">
            <a:avLst/>
          </a:prstGeom>
          <a:noFill/>
          <a:ln>
            <a:noFill/>
          </a:ln>
        </p:spPr>
      </p:pic>
      <p:sp>
        <p:nvSpPr>
          <p:cNvPr id="92" name="Shape 92"/>
          <p:cNvSpPr/>
          <p:nvPr/>
        </p:nvSpPr>
        <p:spPr>
          <a:xfrm>
            <a:off x="428263" y="104170"/>
            <a:ext cx="7985831" cy="2539132"/>
          </a:xfrm>
          <a:prstGeom prst="rect">
            <a:avLst/>
          </a:prstGeom>
          <a:solidFill>
            <a:srgbClr val="FFFFFF"/>
          </a:solidFill>
          <a:ln>
            <a:noFill/>
          </a:ln>
        </p:spPr>
        <p:txBody>
          <a:bodyPr spcFirstLastPara="1" wrap="square" lIns="91425" tIns="0" rIns="91425" bIns="76175" anchor="ctr" anchorCtr="0">
            <a:noAutofit/>
          </a:bodyPr>
          <a:lstStyle/>
          <a:p>
            <a:pPr marL="0" marR="0" lvl="0" indent="0" algn="l" rtl="0">
              <a:lnSpc>
                <a:spcPct val="100000"/>
              </a:lnSpc>
              <a:spcBef>
                <a:spcPts val="0"/>
              </a:spcBef>
              <a:spcAft>
                <a:spcPts val="0"/>
              </a:spcAft>
              <a:buClr>
                <a:srgbClr val="333333"/>
              </a:buClr>
              <a:buSzPts val="2200"/>
              <a:buFont typeface="Arial"/>
              <a:buNone/>
            </a:pPr>
            <a:r>
              <a:rPr lang="en-US" sz="2200" b="1" i="0" u="none" strike="noStrike" cap="none">
                <a:solidFill>
                  <a:srgbClr val="333333"/>
                </a:solidFill>
                <a:latin typeface="Arial"/>
                <a:ea typeface="Arial"/>
                <a:cs typeface="Arial"/>
                <a:sym typeface="Arial"/>
              </a:rPr>
              <a:t>AU1 "Inner Brow Raiser"</a:t>
            </a:r>
            <a:endParaRPr/>
          </a:p>
          <a:p>
            <a:pPr marL="0" marR="0" lvl="0" indent="0" algn="l" rtl="0">
              <a:lnSpc>
                <a:spcPct val="100000"/>
              </a:lnSpc>
              <a:spcBef>
                <a:spcPts val="0"/>
              </a:spcBef>
              <a:spcAft>
                <a:spcPts val="0"/>
              </a:spcAft>
              <a:buClr>
                <a:schemeClr val="dk1"/>
              </a:buClr>
              <a:buSzPts val="1000"/>
              <a:buFont typeface="Arial"/>
              <a:buNone/>
            </a:pPr>
            <a:r>
              <a:rPr lang="en-US" sz="1000" b="0" i="0" u="none" strike="noStrike" cap="none">
                <a:solidFill>
                  <a:schemeClr val="dk1"/>
                </a:solidFill>
                <a:latin typeface="Arial"/>
                <a:ea typeface="Arial"/>
                <a:cs typeface="Arial"/>
                <a:sym typeface="Arial"/>
              </a:rPr>
              <a:t>  </a:t>
            </a:r>
            <a:endParaRPr sz="200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33333"/>
              </a:buClr>
              <a:buSzPts val="1100"/>
              <a:buFont typeface="Arial"/>
              <a:buNone/>
            </a:pPr>
            <a:r>
              <a:rPr lang="en-US" sz="1100" b="0" i="0" u="none" strike="noStrike" cap="none">
                <a:solidFill>
                  <a:srgbClr val="333333"/>
                </a:solidFill>
                <a:latin typeface="Arial"/>
                <a:ea typeface="Arial"/>
                <a:cs typeface="Arial"/>
                <a:sym typeface="Arial"/>
              </a:rPr>
              <a:t>AU1 uses the inner portion of the Frontalis muscle to raise the inner brow. The Frontalis runs vertically from the top of the head to the eyebrows and covers virtually the entire forehead.</a:t>
            </a:r>
            <a:br>
              <a:rPr lang="en-US" sz="1100" b="0" i="0" u="none" strike="noStrike" cap="none">
                <a:solidFill>
                  <a:srgbClr val="333333"/>
                </a:solidFill>
                <a:latin typeface="Arial"/>
                <a:ea typeface="Arial"/>
                <a:cs typeface="Arial"/>
                <a:sym typeface="Arial"/>
              </a:rPr>
            </a:br>
            <a:r>
              <a:rPr lang="en-US" sz="1100" b="0" i="0" u="none" strike="noStrike" cap="none">
                <a:solidFill>
                  <a:srgbClr val="333333"/>
                </a:solidFill>
                <a:latin typeface="Arial"/>
                <a:ea typeface="Arial"/>
                <a:cs typeface="Arial"/>
                <a:sym typeface="Arial"/>
              </a:rPr>
              <a:t>Note that the inner portion of this muscle (AU1) can act separately from the outer portion of this muscle (AU2).</a:t>
            </a:r>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333333"/>
              </a:buClr>
              <a:buSzPts val="1100"/>
              <a:buFont typeface="Arial"/>
              <a:buNone/>
            </a:pPr>
            <a:r>
              <a:rPr lang="en-US" sz="1100" b="1" i="0" u="none" strike="noStrike" cap="none">
                <a:solidFill>
                  <a:srgbClr val="333333"/>
                </a:solidFill>
                <a:latin typeface="Arial"/>
                <a:ea typeface="Arial"/>
                <a:cs typeface="Arial"/>
                <a:sym typeface="Arial"/>
              </a:rPr>
              <a:t>Shape &amp; Appearance</a:t>
            </a:r>
            <a:endParaRPr/>
          </a:p>
          <a:p>
            <a:pPr marL="0" marR="0" lvl="0" indent="0" algn="l" rtl="0">
              <a:lnSpc>
                <a:spcPct val="100000"/>
              </a:lnSpc>
              <a:spcBef>
                <a:spcPts val="0"/>
              </a:spcBef>
              <a:spcAft>
                <a:spcPts val="0"/>
              </a:spcAft>
              <a:buClr>
                <a:schemeClr val="dk1"/>
              </a:buClr>
              <a:buSzPts val="1100"/>
              <a:buFont typeface="Arial"/>
              <a:buNone/>
            </a:pPr>
            <a:endParaRPr sz="1100" b="1" i="0" u="none" strike="noStrike" cap="none">
              <a:solidFill>
                <a:schemeClr val="dk1"/>
              </a:solidFill>
              <a:latin typeface="Arial"/>
              <a:ea typeface="Arial"/>
              <a:cs typeface="Arial"/>
              <a:sym typeface="Arial"/>
            </a:endParaRPr>
          </a:p>
          <a:p>
            <a:pPr marL="171450" marR="0" lvl="0" indent="-171450" algn="l" rtl="0">
              <a:lnSpc>
                <a:spcPct val="100000"/>
              </a:lnSpc>
              <a:spcBef>
                <a:spcPts val="0"/>
              </a:spcBef>
              <a:spcAft>
                <a:spcPts val="0"/>
              </a:spcAft>
              <a:buClr>
                <a:srgbClr val="333333"/>
              </a:buClr>
              <a:buSzPts val="1100"/>
              <a:buFont typeface="Arial"/>
              <a:buChar char="•"/>
            </a:pPr>
            <a:r>
              <a:rPr lang="en-US" sz="1100" b="0" i="0" u="none" strike="noStrike" cap="none">
                <a:solidFill>
                  <a:srgbClr val="333333"/>
                </a:solidFill>
                <a:latin typeface="Arial"/>
                <a:ea typeface="Arial"/>
                <a:cs typeface="Arial"/>
                <a:sym typeface="Arial"/>
              </a:rPr>
              <a:t>Pulls the inner portion of the eyebrows upwards.</a:t>
            </a:r>
            <a:endParaRPr/>
          </a:p>
          <a:p>
            <a:pPr marL="171450" marR="0" lvl="0" indent="-171450" algn="l" rtl="0">
              <a:lnSpc>
                <a:spcPct val="100000"/>
              </a:lnSpc>
              <a:spcBef>
                <a:spcPts val="0"/>
              </a:spcBef>
              <a:spcAft>
                <a:spcPts val="0"/>
              </a:spcAft>
              <a:buClr>
                <a:srgbClr val="333333"/>
              </a:buClr>
              <a:buSzPts val="1100"/>
              <a:buFont typeface="Arial"/>
              <a:buChar char="•"/>
            </a:pPr>
            <a:r>
              <a:rPr lang="en-US" sz="1100" b="0" i="0" u="none" strike="noStrike" cap="none">
                <a:solidFill>
                  <a:srgbClr val="333333"/>
                </a:solidFill>
                <a:latin typeface="Arial"/>
                <a:ea typeface="Arial"/>
                <a:cs typeface="Arial"/>
                <a:sym typeface="Arial"/>
              </a:rPr>
              <a:t>Causes the skin in the center of the forehead to wrinkle horizontally. If there are already wrinkles present they will deepen. Wrinkles may be curved rather than horizontal.</a:t>
            </a:r>
            <a:endParaRPr/>
          </a:p>
          <a:p>
            <a:pPr marL="171450" marR="0" lvl="0" indent="-171450" algn="l" rtl="0">
              <a:lnSpc>
                <a:spcPct val="100000"/>
              </a:lnSpc>
              <a:spcBef>
                <a:spcPts val="0"/>
              </a:spcBef>
              <a:spcAft>
                <a:spcPts val="0"/>
              </a:spcAft>
              <a:buClr>
                <a:srgbClr val="333333"/>
              </a:buClr>
              <a:buSzPts val="1100"/>
              <a:buFont typeface="Arial"/>
              <a:buChar char="•"/>
            </a:pPr>
            <a:r>
              <a:rPr lang="en-US" sz="1100" b="0" i="0" u="none" strike="noStrike" cap="none">
                <a:solidFill>
                  <a:srgbClr val="333333"/>
                </a:solidFill>
                <a:latin typeface="Arial"/>
                <a:ea typeface="Arial"/>
                <a:cs typeface="Arial"/>
                <a:sym typeface="Arial"/>
              </a:rPr>
              <a:t>Produces an oblique or / \ shape to the eyebrows. May pull the outer corner of the brow inwards but not upwards (AU2).</a:t>
            </a:r>
            <a:endParaRPr/>
          </a:p>
          <a:p>
            <a:pPr marL="0" marR="0" lvl="0" indent="0" algn="l" rtl="0">
              <a:lnSpc>
                <a:spcPct val="100000"/>
              </a:lnSpc>
              <a:spcBef>
                <a:spcPts val="0"/>
              </a:spcBef>
              <a:spcAft>
                <a:spcPts val="0"/>
              </a:spcAft>
              <a:buClr>
                <a:schemeClr val="dk1"/>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 name="Shape 93"/>
          <p:cNvSpPr txBox="1"/>
          <p:nvPr/>
        </p:nvSpPr>
        <p:spPr>
          <a:xfrm>
            <a:off x="428263" y="4953965"/>
            <a:ext cx="3515771" cy="14465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400" b="1" i="0" u="none" strike="noStrike" cap="none">
                <a:solidFill>
                  <a:schemeClr val="dk1"/>
                </a:solidFill>
                <a:latin typeface="Calibri"/>
                <a:ea typeface="Calibri"/>
                <a:cs typeface="Calibri"/>
                <a:sym typeface="Calibri"/>
              </a:rPr>
              <a:t>Primary Features to Look For</a:t>
            </a:r>
            <a:endParaRPr/>
          </a:p>
          <a:p>
            <a:pPr marL="0" marR="0" lvl="0" indent="0" algn="l" rtl="0">
              <a:spcBef>
                <a:spcPts val="0"/>
              </a:spcBef>
              <a:spcAft>
                <a:spcPts val="0"/>
              </a:spcAft>
              <a:buNone/>
            </a:pPr>
            <a:endParaRPr sz="1400" b="1">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1">
                <a:solidFill>
                  <a:schemeClr val="dk1"/>
                </a:solidFill>
                <a:latin typeface="Calibri"/>
                <a:ea typeface="Calibri"/>
                <a:cs typeface="Calibri"/>
                <a:sym typeface="Calibri"/>
              </a:rPr>
              <a:t>       </a:t>
            </a:r>
            <a:r>
              <a:rPr lang="en-US" sz="1200">
                <a:solidFill>
                  <a:schemeClr val="dk1"/>
                </a:solidFill>
                <a:latin typeface="Calibri"/>
                <a:ea typeface="Calibri"/>
                <a:cs typeface="Calibri"/>
                <a:sym typeface="Calibri"/>
              </a:rPr>
              <a:t>1.    Marked inner brow raise</a:t>
            </a:r>
            <a:endParaRPr/>
          </a:p>
          <a:p>
            <a:pPr marL="0" marR="0" lvl="0" indent="0" algn="l" rtl="0">
              <a:spcBef>
                <a:spcPts val="0"/>
              </a:spcBef>
              <a:spcAft>
                <a:spcPts val="0"/>
              </a:spcAft>
              <a:buNone/>
            </a:pPr>
            <a:r>
              <a:rPr lang="en-US" sz="1200" b="1">
                <a:solidFill>
                  <a:schemeClr val="dk1"/>
                </a:solidFill>
                <a:latin typeface="Calibri"/>
                <a:ea typeface="Calibri"/>
                <a:cs typeface="Calibri"/>
                <a:sym typeface="Calibri"/>
              </a:rPr>
              <a:t>       OR</a:t>
            </a:r>
            <a:endParaRPr sz="120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a:solidFill>
                  <a:schemeClr val="dk1"/>
                </a:solidFill>
                <a:latin typeface="Calibri"/>
                <a:ea typeface="Calibri"/>
                <a:cs typeface="Calibri"/>
                <a:sym typeface="Calibri"/>
              </a:rPr>
              <a:t>       2.    Slight wrinkles or bulge above the inner brow</a:t>
            </a:r>
            <a:endParaRPr/>
          </a:p>
          <a:p>
            <a:pPr marL="0" marR="0" lvl="0" indent="0" algn="l" rtl="0">
              <a:spcBef>
                <a:spcPts val="0"/>
              </a:spcBef>
              <a:spcAft>
                <a:spcPts val="0"/>
              </a:spcAft>
              <a:buNone/>
            </a:pPr>
            <a:r>
              <a:rPr lang="en-US" sz="1200" b="1">
                <a:solidFill>
                  <a:schemeClr val="dk1"/>
                </a:solidFill>
                <a:latin typeface="Calibri"/>
                <a:ea typeface="Calibri"/>
                <a:cs typeface="Calibri"/>
                <a:sym typeface="Calibri"/>
              </a:rPr>
              <a:t>       OR</a:t>
            </a:r>
            <a:endParaRPr sz="120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a:solidFill>
                  <a:schemeClr val="dk1"/>
                </a:solidFill>
                <a:latin typeface="Calibri"/>
                <a:ea typeface="Calibri"/>
                <a:cs typeface="Calibri"/>
                <a:sym typeface="Calibri"/>
              </a:rPr>
              <a:t>       3.    Slight wrinkles in forehead center</a:t>
            </a:r>
            <a:endParaRPr/>
          </a:p>
        </p:txBody>
      </p:sp>
    </p:spTree>
    <p:extLst>
      <p:ext uri="{BB962C8B-B14F-4D97-AF65-F5344CB8AC3E}">
        <p14:creationId xmlns:p14="http://schemas.microsoft.com/office/powerpoint/2010/main" val="2179815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51900BB2-1B71-7144-84B1-296437318991}"/>
              </a:ext>
            </a:extLst>
          </p:cNvPr>
          <p:cNvSpPr>
            <a:spLocks noChangeArrowheads="1"/>
          </p:cNvSpPr>
          <p:nvPr/>
        </p:nvSpPr>
        <p:spPr bwMode="auto">
          <a:xfrm>
            <a:off x="428263" y="181116"/>
            <a:ext cx="7985831" cy="238524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7617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b="1" dirty="0"/>
              <a:t>AU2 "Outer Brow Raiser"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Arial" panose="020B0604020202020204" pitchFamily="34" charset="0"/>
              </a:rPr>
              <a:t>  </a:t>
            </a:r>
          </a:p>
          <a:p>
            <a:r>
              <a:rPr lang="en-US" sz="1200" dirty="0"/>
              <a:t>AU2 uses the outer portion of the Frontalis muscle to raise the outer brow. The Frontalis runs vertically from the top of the head to the eyebrows and covers virtually the entire forehead.</a:t>
            </a:r>
            <a:br>
              <a:rPr lang="en-US" sz="1200" dirty="0"/>
            </a:br>
            <a:r>
              <a:rPr lang="en-US" sz="1200" dirty="0"/>
              <a:t>Note that the inner portion of this muscle (AU1) can act separately from the outer portion of this muscle (AU2).</a:t>
            </a:r>
          </a:p>
          <a:p>
            <a:endParaRPr lang="en-US" sz="1200" b="1" dirty="0"/>
          </a:p>
          <a:p>
            <a:r>
              <a:rPr lang="en-US" sz="1200" b="1" dirty="0"/>
              <a:t>Shape &amp; Appearance</a:t>
            </a:r>
            <a:endParaRPr lang="en-US" sz="1200" dirty="0"/>
          </a:p>
          <a:p>
            <a:pPr marL="171450" indent="-171450">
              <a:buFont typeface="Arial" panose="020B0604020202020204" pitchFamily="34" charset="0"/>
              <a:buChar char="•"/>
            </a:pPr>
            <a:r>
              <a:rPr lang="en-US" sz="1200" dirty="0"/>
              <a:t>Pulls the lateral (outer) portion of the eyebrows upwards.</a:t>
            </a:r>
          </a:p>
          <a:p>
            <a:pPr marL="171450" indent="-171450">
              <a:buFont typeface="Arial" panose="020B0604020202020204" pitchFamily="34" charset="0"/>
              <a:buChar char="•"/>
            </a:pPr>
            <a:r>
              <a:rPr lang="en-US" sz="1200" dirty="0"/>
              <a:t>Produces an arched shape to the eyebrows.</a:t>
            </a:r>
          </a:p>
          <a:p>
            <a:pPr marL="171450" indent="-171450">
              <a:buFont typeface="Arial" panose="020B0604020202020204" pitchFamily="34" charset="0"/>
              <a:buChar char="•"/>
            </a:pPr>
            <a:r>
              <a:rPr lang="en-US" sz="1200" dirty="0"/>
              <a:t>Causes the lateral portion of the eye cover fold to be stretched upwards.</a:t>
            </a:r>
          </a:p>
          <a:p>
            <a:pPr marL="171450" indent="-171450">
              <a:buFont typeface="Arial" panose="020B0604020202020204" pitchFamily="34" charset="0"/>
              <a:buChar char="•"/>
            </a:pPr>
            <a:r>
              <a:rPr lang="en-US" sz="1200" dirty="0"/>
              <a:t>May cause short horizontal wrinkles to appear above the outer portions of the eyebrows.</a:t>
            </a:r>
          </a:p>
          <a:p>
            <a:pPr marL="171450" indent="-171450">
              <a:buFont typeface="Arial" panose="020B0604020202020204" pitchFamily="34" charset="0"/>
              <a:buChar char="•"/>
            </a:pPr>
            <a:r>
              <a:rPr lang="en-US" sz="1200" dirty="0"/>
              <a:t>May move the inner corners of the brows slightly.</a:t>
            </a:r>
          </a:p>
        </p:txBody>
      </p:sp>
      <p:sp>
        <p:nvSpPr>
          <p:cNvPr id="17" name="TextBox 16">
            <a:extLst>
              <a:ext uri="{FF2B5EF4-FFF2-40B4-BE49-F238E27FC236}">
                <a16:creationId xmlns:a16="http://schemas.microsoft.com/office/drawing/2014/main" id="{ADE3779D-6B9B-B640-82B8-66F4A2DC3561}"/>
              </a:ext>
            </a:extLst>
          </p:cNvPr>
          <p:cNvSpPr txBox="1"/>
          <p:nvPr/>
        </p:nvSpPr>
        <p:spPr>
          <a:xfrm>
            <a:off x="428263" y="4891437"/>
            <a:ext cx="7769371" cy="1384995"/>
          </a:xfrm>
          <a:prstGeom prst="rect">
            <a:avLst/>
          </a:prstGeom>
          <a:noFill/>
        </p:spPr>
        <p:txBody>
          <a:bodyPr wrap="none" rtlCol="0">
            <a:spAutoFit/>
          </a:bodyPr>
          <a:lstStyle/>
          <a:p>
            <a:r>
              <a:rPr lang="en-US" sz="1400" b="1" dirty="0"/>
              <a:t>Primary Features to Look For</a:t>
            </a:r>
            <a:endParaRPr lang="en-US" sz="1400" dirty="0"/>
          </a:p>
          <a:p>
            <a:pPr marL="285750" indent="-285750">
              <a:buFont typeface="Arial" panose="020B0604020202020204" pitchFamily="34" charset="0"/>
              <a:buChar char="•"/>
            </a:pPr>
            <a:r>
              <a:rPr lang="en-US" sz="1400" dirty="0"/>
              <a:t>outer brow pulled up </a:t>
            </a:r>
            <a:r>
              <a:rPr lang="en-US" sz="1400" i="1" dirty="0"/>
              <a:t>slightly </a:t>
            </a:r>
            <a:r>
              <a:rPr lang="en-US" sz="1400" dirty="0"/>
              <a:t>(changing the shape of the brow) </a:t>
            </a:r>
            <a:r>
              <a:rPr lang="en-US" sz="1400" b="1" dirty="0"/>
              <a:t>AND </a:t>
            </a:r>
            <a:r>
              <a:rPr lang="en-US" sz="1400" dirty="0"/>
              <a:t>eye cover fold stretched </a:t>
            </a:r>
            <a:r>
              <a:rPr lang="en-US" sz="1400" i="1" dirty="0"/>
              <a:t>slightly</a:t>
            </a:r>
            <a:endParaRPr lang="en-US" sz="1400" dirty="0"/>
          </a:p>
          <a:p>
            <a:pPr marL="285750" indent="-285750">
              <a:buFont typeface="Arial" panose="020B0604020202020204" pitchFamily="34" charset="0"/>
              <a:buChar char="•"/>
            </a:pPr>
            <a:r>
              <a:rPr lang="en-US" sz="1400" i="1" dirty="0"/>
              <a:t>slight </a:t>
            </a:r>
            <a:r>
              <a:rPr lang="en-US" sz="1400" dirty="0"/>
              <a:t>horizontal wrinkles above the outer brow.</a:t>
            </a:r>
          </a:p>
          <a:p>
            <a:pPr marL="285750" indent="-285750">
              <a:buFont typeface="Arial" panose="020B0604020202020204" pitchFamily="34" charset="0"/>
              <a:buChar char="•"/>
            </a:pPr>
            <a:r>
              <a:rPr lang="en-US" sz="1400" dirty="0"/>
              <a:t>pulling up of the outer brow (changing the shape of the brow)</a:t>
            </a:r>
          </a:p>
          <a:p>
            <a:pPr marL="285750" indent="-285750">
              <a:buFont typeface="Arial" panose="020B0604020202020204" pitchFamily="34" charset="0"/>
              <a:buChar char="•"/>
            </a:pPr>
            <a:r>
              <a:rPr lang="en-US" sz="1400" dirty="0"/>
              <a:t>stretching of the eye cover fold</a:t>
            </a:r>
          </a:p>
          <a:p>
            <a:pPr marL="285750" indent="-285750">
              <a:buFont typeface="Arial" panose="020B0604020202020204" pitchFamily="34" charset="0"/>
              <a:buChar char="•"/>
            </a:pPr>
            <a:r>
              <a:rPr lang="en-US" sz="1400" dirty="0"/>
              <a:t>wrinkles above the outer brow</a:t>
            </a:r>
          </a:p>
        </p:txBody>
      </p:sp>
      <p:pic>
        <p:nvPicPr>
          <p:cNvPr id="1028" name="Picture 4" descr="https://www.ecse.rpi.edu/~cvrl/httpdocs/AU_instruction/AU2.gif">
            <a:extLst>
              <a:ext uri="{FF2B5EF4-FFF2-40B4-BE49-F238E27FC236}">
                <a16:creationId xmlns:a16="http://schemas.microsoft.com/office/drawing/2014/main" id="{298C20A7-8E51-A14F-A02A-3429A84ABB8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32146" y="2859476"/>
            <a:ext cx="3373970" cy="168698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buism.com/hairloss_files/image001.jpg">
            <a:extLst>
              <a:ext uri="{FF2B5EF4-FFF2-40B4-BE49-F238E27FC236}">
                <a16:creationId xmlns:a16="http://schemas.microsoft.com/office/drawing/2014/main" id="{5CFF7B28-B9C4-5D41-8CB6-01530F37AA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05845" y="2540431"/>
            <a:ext cx="3608520" cy="2325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4585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51900BB2-1B71-7144-84B1-296437318991}"/>
              </a:ext>
            </a:extLst>
          </p:cNvPr>
          <p:cNvSpPr>
            <a:spLocks noChangeArrowheads="1"/>
          </p:cNvSpPr>
          <p:nvPr/>
        </p:nvSpPr>
        <p:spPr bwMode="auto">
          <a:xfrm>
            <a:off x="428263" y="158031"/>
            <a:ext cx="7985831" cy="24314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7617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b="1" dirty="0"/>
              <a:t>AU4 "Brow </a:t>
            </a:r>
            <a:r>
              <a:rPr lang="en-US" b="1" dirty="0" err="1"/>
              <a:t>Lowerer</a:t>
            </a:r>
            <a:r>
              <a:rPr lang="en-US" b="1" dirty="0"/>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Arial" panose="020B0604020202020204" pitchFamily="34" charset="0"/>
              </a:rPr>
              <a:t>  </a:t>
            </a:r>
            <a:endParaRPr kumimoji="0" lang="en-US" altLang="en-US" sz="20000" b="0" i="0" u="none" strike="noStrike" cap="none" normalizeH="0" baseline="0" dirty="0">
              <a:ln>
                <a:noFill/>
              </a:ln>
              <a:solidFill>
                <a:schemeClr val="tx1"/>
              </a:solidFill>
              <a:effectLst/>
              <a:latin typeface="Arial" panose="020B0604020202020204" pitchFamily="34" charset="0"/>
            </a:endParaRPr>
          </a:p>
          <a:p>
            <a:pPr lvl="0"/>
            <a:r>
              <a:rPr lang="en-US" sz="1100" dirty="0"/>
              <a:t>AU4 uses three different muscles, the Procerus, the Corrugator </a:t>
            </a:r>
            <a:r>
              <a:rPr lang="en-US" sz="1100" dirty="0" err="1"/>
              <a:t>Supercilii</a:t>
            </a:r>
            <a:r>
              <a:rPr lang="en-US" sz="1100" dirty="0"/>
              <a:t>, and the Depressor </a:t>
            </a:r>
            <a:r>
              <a:rPr lang="en-US" sz="1100" dirty="0" err="1"/>
              <a:t>Supercilli</a:t>
            </a:r>
            <a:r>
              <a:rPr lang="en-US" sz="1100" dirty="0"/>
              <a:t>.</a:t>
            </a:r>
            <a:br>
              <a:rPr lang="en-US" sz="1100" dirty="0"/>
            </a:br>
            <a:r>
              <a:rPr lang="en-US" sz="1100" dirty="0"/>
              <a:t>Note that in adults these muscles rarely move independently, however in infants the movements of the Corrugator </a:t>
            </a:r>
            <a:r>
              <a:rPr lang="en-US" sz="1100" dirty="0" err="1"/>
              <a:t>Supercilii</a:t>
            </a:r>
            <a:r>
              <a:rPr lang="en-US" sz="1100" dirty="0"/>
              <a:t> and the Procerus are separated into AU3 and AU4 respectively.</a:t>
            </a:r>
          </a:p>
          <a:p>
            <a:pPr lvl="0"/>
            <a:endParaRPr kumimoji="0" lang="en-US" altLang="en-US" sz="1100" b="0" i="0" u="none" strike="noStrike" cap="none" normalizeH="0" baseline="0" dirty="0">
              <a:ln>
                <a:noFill/>
              </a:ln>
              <a:solidFill>
                <a:schemeClr val="tx1"/>
              </a:solidFill>
              <a:effectLst/>
              <a:latin typeface="Arial" panose="020B0604020202020204" pitchFamily="34" charset="0"/>
            </a:endParaRPr>
          </a:p>
          <a:p>
            <a:r>
              <a:rPr lang="en-US" sz="1100" b="1" dirty="0"/>
              <a:t>Shape &amp; Appearance</a:t>
            </a:r>
            <a:endParaRPr lang="en-US" sz="1100" dirty="0"/>
          </a:p>
          <a:p>
            <a:pPr marL="171450" indent="-171450">
              <a:buFont typeface="Arial" panose="020B0604020202020204" pitchFamily="34" charset="0"/>
              <a:buChar char="•"/>
            </a:pPr>
            <a:r>
              <a:rPr lang="en-US" sz="1100" dirty="0"/>
              <a:t>Lowers the eyebrows.</a:t>
            </a:r>
          </a:p>
          <a:p>
            <a:pPr marL="171450" indent="-171450">
              <a:buFont typeface="Arial" panose="020B0604020202020204" pitchFamily="34" charset="0"/>
              <a:buChar char="•"/>
            </a:pPr>
            <a:r>
              <a:rPr lang="en-US" sz="1100" dirty="0"/>
              <a:t>Pulls the eyebrows closer together.</a:t>
            </a:r>
          </a:p>
          <a:p>
            <a:pPr marL="171450" indent="-171450">
              <a:buFont typeface="Arial" panose="020B0604020202020204" pitchFamily="34" charset="0"/>
              <a:buChar char="•"/>
            </a:pPr>
            <a:r>
              <a:rPr lang="en-US" sz="1100" dirty="0"/>
              <a:t>Produces vertical or angled wrinkles between the eyebrows. May also produce one or more horizontal wrinkles at the root of the nose.</a:t>
            </a:r>
          </a:p>
          <a:p>
            <a:pPr marL="171450" indent="-171450">
              <a:buFont typeface="Arial" panose="020B0604020202020204" pitchFamily="34" charset="0"/>
              <a:buChar char="•"/>
            </a:pPr>
            <a:r>
              <a:rPr lang="en-US" sz="1100" dirty="0"/>
              <a:t>May produce a muscle bulge above and/or between the inner brows.</a:t>
            </a:r>
          </a:p>
          <a:p>
            <a:pPr marL="171450" indent="-171450">
              <a:buFont typeface="Arial" panose="020B0604020202020204" pitchFamily="34" charset="0"/>
              <a:buChar char="•"/>
            </a:pPr>
            <a:r>
              <a:rPr lang="en-US" sz="1100" dirty="0"/>
              <a:t>Pushes the eye cover fold downwards and may narrow the eye aperture.</a:t>
            </a:r>
          </a:p>
        </p:txBody>
      </p:sp>
      <p:sp>
        <p:nvSpPr>
          <p:cNvPr id="17" name="TextBox 16">
            <a:extLst>
              <a:ext uri="{FF2B5EF4-FFF2-40B4-BE49-F238E27FC236}">
                <a16:creationId xmlns:a16="http://schemas.microsoft.com/office/drawing/2014/main" id="{ADE3779D-6B9B-B640-82B8-66F4A2DC3561}"/>
              </a:ext>
            </a:extLst>
          </p:cNvPr>
          <p:cNvSpPr txBox="1"/>
          <p:nvPr/>
        </p:nvSpPr>
        <p:spPr>
          <a:xfrm>
            <a:off x="428263" y="4953965"/>
            <a:ext cx="7443000" cy="1200329"/>
          </a:xfrm>
          <a:prstGeom prst="rect">
            <a:avLst/>
          </a:prstGeom>
          <a:noFill/>
        </p:spPr>
        <p:txBody>
          <a:bodyPr wrap="none" rtlCol="0">
            <a:spAutoFit/>
          </a:bodyPr>
          <a:lstStyle/>
          <a:p>
            <a:r>
              <a:rPr lang="en-US" sz="1200" b="1" dirty="0"/>
              <a:t>Primary Features to Look For</a:t>
            </a:r>
            <a:endParaRPr lang="en-US" sz="1200" dirty="0"/>
          </a:p>
          <a:p>
            <a:r>
              <a:rPr lang="en-US" sz="1200" b="1" dirty="0"/>
              <a:t>       </a:t>
            </a:r>
            <a:r>
              <a:rPr lang="en-US" sz="1200" dirty="0"/>
              <a:t>1.    Inner brows are pulled down and pulled together </a:t>
            </a:r>
            <a:r>
              <a:rPr lang="en-US" sz="1200" i="1" dirty="0"/>
              <a:t>slightly </a:t>
            </a:r>
            <a:r>
              <a:rPr lang="en-US" sz="1200" dirty="0"/>
              <a:t>(producing wrinkles or a bulge between the brows)</a:t>
            </a:r>
          </a:p>
          <a:p>
            <a:r>
              <a:rPr lang="en-US" sz="1200" b="1" dirty="0"/>
              <a:t>       OR</a:t>
            </a:r>
            <a:endParaRPr lang="en-US" sz="1200" dirty="0"/>
          </a:p>
          <a:p>
            <a:r>
              <a:rPr lang="en-US" sz="1200" dirty="0"/>
              <a:t>       2.    M</a:t>
            </a:r>
            <a:r>
              <a:rPr lang="en-US" sz="1200" i="1" dirty="0"/>
              <a:t>arked </a:t>
            </a:r>
            <a:r>
              <a:rPr lang="en-US" sz="1200" dirty="0"/>
              <a:t>wrinkling and </a:t>
            </a:r>
            <a:r>
              <a:rPr lang="en-US" sz="1200" i="1" dirty="0"/>
              <a:t>marked</a:t>
            </a:r>
            <a:r>
              <a:rPr lang="en-US" sz="1200" dirty="0"/>
              <a:t> bulging between the brows</a:t>
            </a:r>
          </a:p>
          <a:p>
            <a:r>
              <a:rPr lang="en-US" sz="1200" b="1" dirty="0"/>
              <a:t>       OR</a:t>
            </a:r>
            <a:endParaRPr lang="en-US" sz="1200" dirty="0"/>
          </a:p>
          <a:p>
            <a:r>
              <a:rPr lang="en-US" sz="1200" dirty="0"/>
              <a:t>       3.    Downwards eye cover fold, with narrowed eye aperture</a:t>
            </a:r>
          </a:p>
        </p:txBody>
      </p:sp>
      <p:pic>
        <p:nvPicPr>
          <p:cNvPr id="1026" name="Picture 2" descr="https://www.ecse.rpi.edu/~cvrl/httpdocs/AU_instruction/AU4.gif">
            <a:extLst>
              <a:ext uri="{FF2B5EF4-FFF2-40B4-BE49-F238E27FC236}">
                <a16:creationId xmlns:a16="http://schemas.microsoft.com/office/drawing/2014/main" id="{1C8A4F11-D55C-3D40-904D-140D4E06809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81000" y="3017697"/>
            <a:ext cx="2943838" cy="147191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s-media-cache-ak0.pinimg.com/originals/8a/64/7c/8a647c4a8c7b3429a04a30bb208c2764.jpg">
            <a:extLst>
              <a:ext uri="{FF2B5EF4-FFF2-40B4-BE49-F238E27FC236}">
                <a16:creationId xmlns:a16="http://schemas.microsoft.com/office/drawing/2014/main" id="{BCD606C7-7449-744F-9572-9082325321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7575" y="2592226"/>
            <a:ext cx="2350737" cy="2322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6676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51900BB2-1B71-7144-84B1-296437318991}"/>
              </a:ext>
            </a:extLst>
          </p:cNvPr>
          <p:cNvSpPr>
            <a:spLocks noChangeArrowheads="1"/>
          </p:cNvSpPr>
          <p:nvPr/>
        </p:nvSpPr>
        <p:spPr bwMode="auto">
          <a:xfrm>
            <a:off x="312929" y="103365"/>
            <a:ext cx="7985831" cy="28161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7617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sz="1600" b="1" dirty="0"/>
              <a:t>AU5 "Upper Lid Raiser"</a:t>
            </a:r>
          </a:p>
          <a:p>
            <a:endParaRPr kumimoji="0" lang="en-US" altLang="en-US" sz="1200" b="0" i="0" u="none" strike="noStrike" cap="none" normalizeH="0" baseline="0" dirty="0">
              <a:ln>
                <a:noFill/>
              </a:ln>
              <a:solidFill>
                <a:schemeClr val="tx1"/>
              </a:solidFill>
              <a:effectLst/>
              <a:latin typeface="Arial" panose="020B0604020202020204" pitchFamily="34" charset="0"/>
            </a:endParaRPr>
          </a:p>
          <a:p>
            <a:r>
              <a:rPr lang="en-US" sz="1200" dirty="0"/>
              <a:t>AU5 uses two different muscles, the </a:t>
            </a:r>
            <a:r>
              <a:rPr lang="en-US" sz="1200" dirty="0" err="1"/>
              <a:t>Levator</a:t>
            </a:r>
            <a:r>
              <a:rPr lang="en-US" sz="1200" dirty="0"/>
              <a:t> </a:t>
            </a:r>
            <a:r>
              <a:rPr lang="en-US" sz="1200" dirty="0" err="1"/>
              <a:t>Palpebrae</a:t>
            </a:r>
            <a:r>
              <a:rPr lang="en-US" sz="1200" dirty="0"/>
              <a:t> </a:t>
            </a:r>
            <a:r>
              <a:rPr lang="en-US" sz="1200" dirty="0" err="1"/>
              <a:t>Superioris</a:t>
            </a:r>
            <a:r>
              <a:rPr lang="en-US" sz="1200" dirty="0"/>
              <a:t> and the Superior Tarsal Muscle. These muscles are located behind and within the upper eyelid respectively.</a:t>
            </a:r>
          </a:p>
          <a:p>
            <a:endParaRPr lang="en-US" sz="1200" b="1" dirty="0"/>
          </a:p>
          <a:p>
            <a:r>
              <a:rPr lang="en-US" sz="1200" b="1" dirty="0"/>
              <a:t>Shape &amp; Appearance</a:t>
            </a:r>
          </a:p>
          <a:p>
            <a:endParaRPr lang="en-US" sz="1200" dirty="0"/>
          </a:p>
          <a:p>
            <a:pPr marL="171450" indent="-171450">
              <a:buFont typeface="Arial" charset="0"/>
              <a:buChar char="•"/>
            </a:pPr>
            <a:r>
              <a:rPr lang="en-US" sz="1200" dirty="0"/>
              <a:t>Widens the </a:t>
            </a:r>
            <a:r>
              <a:rPr lang="en-US" sz="1200" dirty="0">
                <a:hlinkClick r:id="rId3"/>
              </a:rPr>
              <a:t>eye aperture</a:t>
            </a:r>
            <a:r>
              <a:rPr lang="en-US" sz="1200" dirty="0"/>
              <a:t>.</a:t>
            </a:r>
          </a:p>
          <a:p>
            <a:pPr marL="171450" indent="-171450">
              <a:buFont typeface="Arial" charset="0"/>
              <a:buChar char="•"/>
            </a:pPr>
            <a:r>
              <a:rPr lang="en-US" sz="1200" dirty="0"/>
              <a:t>Raises the upper eyelid so that some or all of the upper eyelid disappears from view.</a:t>
            </a:r>
          </a:p>
          <a:p>
            <a:pPr marL="171450" indent="-171450">
              <a:buFont typeface="Arial" charset="0"/>
              <a:buChar char="•"/>
            </a:pPr>
            <a:r>
              <a:rPr lang="en-US" sz="1200" dirty="0"/>
              <a:t>More of the upper portion of the eyeball (sclera above the iris) is exposed.</a:t>
            </a:r>
          </a:p>
          <a:p>
            <a:pPr marL="171450" indent="-171450">
              <a:buFont typeface="Arial" charset="0"/>
              <a:buChar char="•"/>
            </a:pPr>
            <a:r>
              <a:rPr lang="en-US" sz="1200" dirty="0"/>
              <a:t>The lower eyelid also raises, very minutely, when there is a strong AU5.</a:t>
            </a:r>
          </a:p>
          <a:p>
            <a:pPr marL="171450" indent="-171450">
              <a:buFont typeface="Arial" charset="0"/>
              <a:buChar char="•"/>
            </a:pPr>
            <a:endParaRPr lang="en-US" sz="1200" dirty="0">
              <a:solidFill>
                <a:schemeClr val="accent1">
                  <a:lumMod val="75000"/>
                </a:schemeClr>
              </a:solidFill>
            </a:endParaRPr>
          </a:p>
          <a:p>
            <a:r>
              <a:rPr lang="en-US" sz="1200" b="1" dirty="0">
                <a:solidFill>
                  <a:schemeClr val="accent1">
                    <a:lumMod val="75000"/>
                  </a:schemeClr>
                </a:solidFill>
              </a:rPr>
              <a:t>Note</a:t>
            </a:r>
            <a:endParaRPr lang="en-US" sz="1200" dirty="0">
              <a:solidFill>
                <a:schemeClr val="accent1">
                  <a:lumMod val="75000"/>
                </a:schemeClr>
              </a:solidFill>
            </a:endParaRPr>
          </a:p>
          <a:p>
            <a:pPr marL="285750" indent="-285750">
              <a:buFont typeface="Arial" charset="0"/>
              <a:buChar char="•"/>
            </a:pPr>
            <a:r>
              <a:rPr lang="en-US" sz="1200" dirty="0">
                <a:solidFill>
                  <a:schemeClr val="accent1">
                    <a:lumMod val="75000"/>
                  </a:schemeClr>
                </a:solidFill>
              </a:rPr>
              <a:t>AU5 can happen simultaneously with eyes squeezing.</a:t>
            </a:r>
          </a:p>
        </p:txBody>
      </p:sp>
      <p:sp>
        <p:nvSpPr>
          <p:cNvPr id="17" name="TextBox 16">
            <a:extLst>
              <a:ext uri="{FF2B5EF4-FFF2-40B4-BE49-F238E27FC236}">
                <a16:creationId xmlns:a16="http://schemas.microsoft.com/office/drawing/2014/main" id="{ADE3779D-6B9B-B640-82B8-66F4A2DC3561}"/>
              </a:ext>
            </a:extLst>
          </p:cNvPr>
          <p:cNvSpPr txBox="1"/>
          <p:nvPr/>
        </p:nvSpPr>
        <p:spPr>
          <a:xfrm>
            <a:off x="428263" y="5483481"/>
            <a:ext cx="2712346" cy="954107"/>
          </a:xfrm>
          <a:prstGeom prst="rect">
            <a:avLst/>
          </a:prstGeom>
          <a:noFill/>
        </p:spPr>
        <p:txBody>
          <a:bodyPr wrap="none" rtlCol="0">
            <a:spAutoFit/>
          </a:bodyPr>
          <a:lstStyle/>
          <a:p>
            <a:r>
              <a:rPr lang="en-US" sz="1400" b="1" dirty="0"/>
              <a:t>Primary Features to Look For</a:t>
            </a:r>
            <a:endParaRPr lang="en-US" sz="1400" dirty="0"/>
          </a:p>
          <a:p>
            <a:pPr marL="285750" indent="-285750">
              <a:buFont typeface="Arial" charset="0"/>
              <a:buChar char="•"/>
            </a:pPr>
            <a:r>
              <a:rPr lang="en-US" sz="1400" dirty="0"/>
              <a:t>Widened eye aperture</a:t>
            </a:r>
          </a:p>
          <a:p>
            <a:pPr marL="285750" indent="-285750">
              <a:buFont typeface="Arial" charset="0"/>
              <a:buChar char="•"/>
            </a:pPr>
            <a:r>
              <a:rPr lang="en-US" sz="1400" dirty="0"/>
              <a:t>Some upper eyelid disappears</a:t>
            </a:r>
          </a:p>
          <a:p>
            <a:pPr marL="285750" indent="-285750">
              <a:buFont typeface="Arial" charset="0"/>
              <a:buChar char="•"/>
            </a:pPr>
            <a:r>
              <a:rPr lang="en-US" sz="1400" dirty="0"/>
              <a:t>More upper eyeball is exposed</a:t>
            </a:r>
          </a:p>
        </p:txBody>
      </p:sp>
      <p:pic>
        <p:nvPicPr>
          <p:cNvPr id="1026" name="Picture 2" descr="http://2.bp.blogspot.com/_PXxS3D2L8RU/Sroye8hughI/AAAAAAAABtM/PDHSg7xThK8/s400/levator+palpebrae.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75649" y="518862"/>
            <a:ext cx="3162300" cy="23812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www.ecse.rpi.edu/~cvrl/httpdocs/AU_instruction/AU5.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8263" y="3013896"/>
            <a:ext cx="4288703" cy="2144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2896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51900BB2-1B71-7144-84B1-296437318991}"/>
              </a:ext>
            </a:extLst>
          </p:cNvPr>
          <p:cNvSpPr>
            <a:spLocks noChangeArrowheads="1"/>
          </p:cNvSpPr>
          <p:nvPr/>
        </p:nvSpPr>
        <p:spPr bwMode="auto">
          <a:xfrm>
            <a:off x="428263" y="506728"/>
            <a:ext cx="7985831" cy="287768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7617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sz="1600" b="1" dirty="0"/>
              <a:t>AU9 "Nose Wrinkle"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Arial" panose="020B0604020202020204" pitchFamily="34" charset="0"/>
              </a:rPr>
              <a:t>  </a:t>
            </a:r>
          </a:p>
          <a:p>
            <a:r>
              <a:rPr lang="en-US" sz="1200" dirty="0"/>
              <a:t>AU9 uses the </a:t>
            </a:r>
            <a:r>
              <a:rPr lang="en-US" sz="1200" dirty="0" err="1"/>
              <a:t>Levator</a:t>
            </a:r>
            <a:r>
              <a:rPr lang="en-US" sz="1200" dirty="0"/>
              <a:t> </a:t>
            </a:r>
            <a:r>
              <a:rPr lang="en-US" sz="1200" dirty="0" err="1"/>
              <a:t>Labii</a:t>
            </a:r>
            <a:r>
              <a:rPr lang="en-US" sz="1200" dirty="0"/>
              <a:t> Superioris </a:t>
            </a:r>
            <a:r>
              <a:rPr lang="en-US" sz="1200" dirty="0" err="1"/>
              <a:t>Alaeque</a:t>
            </a:r>
            <a:r>
              <a:rPr lang="en-US" sz="1200" dirty="0"/>
              <a:t> Nasi muscle (highlighted in the image to the right) which stretches between the root of the nose and bottom of the nostrils.</a:t>
            </a:r>
          </a:p>
          <a:p>
            <a:endParaRPr lang="en-US" sz="1200" dirty="0"/>
          </a:p>
          <a:p>
            <a:r>
              <a:rPr lang="en-US" sz="1200" b="1" dirty="0"/>
              <a:t>Shape &amp; Appearance</a:t>
            </a:r>
            <a:endParaRPr lang="en-US" sz="1200" dirty="0"/>
          </a:p>
          <a:p>
            <a:pPr marL="171450" indent="-171450">
              <a:buFont typeface="Arial" panose="020B0604020202020204" pitchFamily="34" charset="0"/>
              <a:buChar char="•"/>
            </a:pPr>
            <a:r>
              <a:rPr lang="en-US" sz="1200" dirty="0"/>
              <a:t>Pulls the skin along the sides of the nose upwards towards the root of the nose causing wrinkles to appear along the sides of the nose and across the root of the nose.</a:t>
            </a:r>
          </a:p>
          <a:p>
            <a:pPr marL="171450" indent="-171450">
              <a:buFont typeface="Arial" panose="020B0604020202020204" pitchFamily="34" charset="0"/>
              <a:buChar char="•"/>
            </a:pPr>
            <a:r>
              <a:rPr lang="en-US" sz="1100" dirty="0"/>
              <a:t>Pulls the infraorbital triangle upwards, causing the infraorbital furrow to wrinkle (or, if it is permanently etched, to deepen), and bunching or bagging of the skin around the lower eyelid.</a:t>
            </a:r>
          </a:p>
          <a:p>
            <a:pPr marL="171450" indent="-171450">
              <a:buFont typeface="Arial" panose="020B0604020202020204" pitchFamily="34" charset="0"/>
              <a:buChar char="•"/>
            </a:pPr>
            <a:r>
              <a:rPr lang="en-US" sz="1200" dirty="0"/>
              <a:t>Lowers the inner portion of the eyebrows.</a:t>
            </a:r>
          </a:p>
          <a:p>
            <a:pPr marL="171450" indent="-171450">
              <a:buFont typeface="Arial" panose="020B0604020202020204" pitchFamily="34" charset="0"/>
              <a:buChar char="•"/>
            </a:pPr>
            <a:r>
              <a:rPr lang="en-US" sz="1200" dirty="0"/>
              <a:t>Pulls the center of the upper lid upwards. If the action is strong, the lips part, otherwise the lips may remain closed.</a:t>
            </a:r>
          </a:p>
          <a:p>
            <a:pPr marL="171450" indent="-171450">
              <a:buFont typeface="Arial" panose="020B0604020202020204" pitchFamily="34" charset="0"/>
              <a:buChar char="•"/>
            </a:pPr>
            <a:r>
              <a:rPr lang="en-US" sz="1200" dirty="0"/>
              <a:t>May widen and raise the nostril wings.</a:t>
            </a:r>
          </a:p>
          <a:p>
            <a:pPr marL="171450" indent="-171450">
              <a:buFont typeface="Arial" panose="020B0604020202020204" pitchFamily="34" charset="0"/>
              <a:buChar char="•"/>
            </a:pPr>
            <a:r>
              <a:rPr lang="en-US" sz="1200" dirty="0"/>
              <a:t>May deepen the nasolabial furrow if the action is strong.</a:t>
            </a:r>
          </a:p>
        </p:txBody>
      </p:sp>
      <p:sp>
        <p:nvSpPr>
          <p:cNvPr id="17" name="TextBox 16">
            <a:extLst>
              <a:ext uri="{FF2B5EF4-FFF2-40B4-BE49-F238E27FC236}">
                <a16:creationId xmlns:a16="http://schemas.microsoft.com/office/drawing/2014/main" id="{ADE3779D-6B9B-B640-82B8-66F4A2DC3561}"/>
              </a:ext>
            </a:extLst>
          </p:cNvPr>
          <p:cNvSpPr txBox="1"/>
          <p:nvPr/>
        </p:nvSpPr>
        <p:spPr>
          <a:xfrm>
            <a:off x="537994" y="5348637"/>
            <a:ext cx="6692153" cy="738664"/>
          </a:xfrm>
          <a:prstGeom prst="rect">
            <a:avLst/>
          </a:prstGeom>
          <a:noFill/>
        </p:spPr>
        <p:txBody>
          <a:bodyPr wrap="none" rtlCol="0">
            <a:spAutoFit/>
          </a:bodyPr>
          <a:lstStyle/>
          <a:p>
            <a:r>
              <a:rPr lang="en-US" sz="1400" b="1" dirty="0"/>
              <a:t>Primary Features to Look For</a:t>
            </a:r>
            <a:endParaRPr lang="en-US" sz="1400" dirty="0"/>
          </a:p>
          <a:p>
            <a:pPr marL="285750" indent="-285750">
              <a:buFont typeface="Arial" panose="020B0604020202020204" pitchFamily="34" charset="0"/>
              <a:buChar char="•"/>
            </a:pPr>
            <a:r>
              <a:rPr lang="en-US" sz="1400" dirty="0"/>
              <a:t>skin on the side of the nose sharply pulled towards the bridge (center) of the nose </a:t>
            </a:r>
          </a:p>
          <a:p>
            <a:pPr marL="285750" indent="-285750">
              <a:buFont typeface="Arial" panose="020B0604020202020204" pitchFamily="34" charset="0"/>
              <a:buChar char="•"/>
            </a:pPr>
            <a:r>
              <a:rPr lang="en-US" sz="1400" dirty="0"/>
              <a:t>wrinkles on the side or bridge of the nose (as opposed to a crease) </a:t>
            </a:r>
          </a:p>
        </p:txBody>
      </p:sp>
      <p:pic>
        <p:nvPicPr>
          <p:cNvPr id="8" name="Picture 4" descr="https://www.ecse.rpi.edu/~cvrl/httpdocs/AU_instruction/AU9.gif">
            <a:extLst>
              <a:ext uri="{FF2B5EF4-FFF2-40B4-BE49-F238E27FC236}">
                <a16:creationId xmlns:a16="http://schemas.microsoft.com/office/drawing/2014/main" id="{C19A26DF-FF81-6A4E-93EA-863853DFB0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263" y="3479115"/>
            <a:ext cx="3535884" cy="176794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https://c1.staticflickr.com/7/6218/7002926917_f53dde549d.jpg">
            <a:extLst>
              <a:ext uri="{FF2B5EF4-FFF2-40B4-BE49-F238E27FC236}">
                <a16:creationId xmlns:a16="http://schemas.microsoft.com/office/drawing/2014/main" id="{A0CE136A-A2DD-A644-A13B-913566C4C6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14094" y="491339"/>
            <a:ext cx="3103185" cy="35464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1016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3">
            <a:extLst>
              <a:ext uri="{FF2B5EF4-FFF2-40B4-BE49-F238E27FC236}">
                <a16:creationId xmlns:a16="http://schemas.microsoft.com/office/drawing/2014/main" id="{51900BB2-1B71-7144-84B1-296437318991}"/>
              </a:ext>
            </a:extLst>
          </p:cNvPr>
          <p:cNvSpPr>
            <a:spLocks noChangeArrowheads="1"/>
          </p:cNvSpPr>
          <p:nvPr/>
        </p:nvSpPr>
        <p:spPr bwMode="auto">
          <a:xfrm>
            <a:off x="312929" y="149533"/>
            <a:ext cx="7985831" cy="27237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76176"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sz="1600" b="1" dirty="0"/>
              <a:t>AU15 "Lip Corner Depressor"</a:t>
            </a:r>
          </a:p>
          <a:p>
            <a:endParaRPr kumimoji="0" lang="en-US" altLang="en-US" sz="1200" b="0" i="0" u="none" strike="noStrike" cap="none" normalizeH="0" baseline="0" dirty="0">
              <a:ln>
                <a:noFill/>
              </a:ln>
              <a:solidFill>
                <a:schemeClr val="tx1"/>
              </a:solidFill>
              <a:effectLst/>
              <a:latin typeface="Arial" panose="020B0604020202020204" pitchFamily="34" charset="0"/>
            </a:endParaRPr>
          </a:p>
          <a:p>
            <a:r>
              <a:rPr lang="en-US" sz="1200" dirty="0"/>
              <a:t>AU15 uses the Depressor </a:t>
            </a:r>
            <a:r>
              <a:rPr lang="en-US" sz="1200" dirty="0" err="1"/>
              <a:t>Anguli</a:t>
            </a:r>
            <a:r>
              <a:rPr lang="en-US" sz="1200" dirty="0"/>
              <a:t> </a:t>
            </a:r>
            <a:r>
              <a:rPr lang="en-US" sz="1200" dirty="0" err="1"/>
              <a:t>Oris</a:t>
            </a:r>
            <a:r>
              <a:rPr lang="en-US" sz="1200" dirty="0"/>
              <a:t> also known as the </a:t>
            </a:r>
            <a:r>
              <a:rPr lang="en-US" sz="1200" dirty="0" err="1"/>
              <a:t>Triangularis</a:t>
            </a:r>
            <a:r>
              <a:rPr lang="en-US" sz="1200" dirty="0"/>
              <a:t>. This muscle extends up from the jawbone into the lip corners. It is the primary muscle used in frowning.</a:t>
            </a:r>
          </a:p>
          <a:p>
            <a:endParaRPr lang="en-US" sz="1200" b="1" dirty="0"/>
          </a:p>
          <a:p>
            <a:r>
              <a:rPr lang="en-US" sz="1200" b="1" dirty="0"/>
              <a:t>Shape &amp; Appearance</a:t>
            </a:r>
            <a:endParaRPr lang="en-US" sz="1200" dirty="0"/>
          </a:p>
          <a:p>
            <a:pPr marL="171450" indent="-171450">
              <a:buFont typeface="Arial" panose="020B0604020202020204" pitchFamily="34" charset="0"/>
              <a:buChar char="•"/>
            </a:pPr>
            <a:r>
              <a:rPr lang="en-US" sz="1200" dirty="0"/>
              <a:t>Pulls the corners of the lips down.</a:t>
            </a:r>
          </a:p>
          <a:p>
            <a:pPr marL="171450" indent="-171450">
              <a:buFont typeface="Arial" panose="020B0604020202020204" pitchFamily="34" charset="0"/>
              <a:buChar char="•"/>
            </a:pPr>
            <a:r>
              <a:rPr lang="en-US" sz="1200" dirty="0"/>
              <a:t>Changes the shape of the lips so they are angled down at the corner, and usually the lower lip is somewhat stretched horizontally.</a:t>
            </a:r>
          </a:p>
          <a:p>
            <a:pPr marL="171450" indent="-171450">
              <a:buFont typeface="Arial" panose="020B0604020202020204" pitchFamily="34" charset="0"/>
              <a:buChar char="•"/>
            </a:pPr>
            <a:r>
              <a:rPr lang="en-US" sz="1200" dirty="0"/>
              <a:t>Produces some pouching, bagging, or wrinkling of the skin below the lip corners, which may not be apparent unless the action is strong.</a:t>
            </a:r>
          </a:p>
          <a:p>
            <a:pPr marL="171450" indent="-171450">
              <a:buFont typeface="Arial" panose="020B0604020202020204" pitchFamily="34" charset="0"/>
              <a:buChar char="•"/>
            </a:pPr>
            <a:r>
              <a:rPr lang="en-US" sz="1200" dirty="0"/>
              <a:t>May flatten or cause bulges to appear on the chin boss, may produce a depression medially under the lower lip.</a:t>
            </a:r>
          </a:p>
          <a:p>
            <a:pPr marL="171450" indent="-171450">
              <a:buFont typeface="Arial" panose="020B0604020202020204" pitchFamily="34" charset="0"/>
              <a:buChar char="•"/>
            </a:pPr>
            <a:r>
              <a:rPr lang="en-US" sz="1200" dirty="0"/>
              <a:t>If the nasolabial furrow is permanently etched, it deepens in the lower portion and may appear pulled down or lengthened.</a:t>
            </a:r>
          </a:p>
        </p:txBody>
      </p:sp>
      <p:sp>
        <p:nvSpPr>
          <p:cNvPr id="17" name="TextBox 16">
            <a:extLst>
              <a:ext uri="{FF2B5EF4-FFF2-40B4-BE49-F238E27FC236}">
                <a16:creationId xmlns:a16="http://schemas.microsoft.com/office/drawing/2014/main" id="{ADE3779D-6B9B-B640-82B8-66F4A2DC3561}"/>
              </a:ext>
            </a:extLst>
          </p:cNvPr>
          <p:cNvSpPr txBox="1"/>
          <p:nvPr/>
        </p:nvSpPr>
        <p:spPr>
          <a:xfrm>
            <a:off x="428263" y="4892219"/>
            <a:ext cx="3293659" cy="954107"/>
          </a:xfrm>
          <a:prstGeom prst="rect">
            <a:avLst/>
          </a:prstGeom>
          <a:noFill/>
        </p:spPr>
        <p:txBody>
          <a:bodyPr wrap="none" rtlCol="0">
            <a:spAutoFit/>
          </a:bodyPr>
          <a:lstStyle/>
          <a:p>
            <a:r>
              <a:rPr lang="en-US" sz="1400" b="1" dirty="0"/>
              <a:t>Primary Features to Look For</a:t>
            </a:r>
            <a:endParaRPr lang="en-US" sz="1400" dirty="0"/>
          </a:p>
          <a:p>
            <a:pPr marL="285750" indent="-285750">
              <a:buFont typeface="Arial" panose="020B0604020202020204" pitchFamily="34" charset="0"/>
              <a:buChar char="•"/>
            </a:pPr>
            <a:r>
              <a:rPr lang="en-US" sz="1400" dirty="0"/>
              <a:t>lip corners move slightly down</a:t>
            </a:r>
          </a:p>
          <a:p>
            <a:pPr marL="285750" indent="-285750">
              <a:buFont typeface="Arial" panose="020B0604020202020204" pitchFamily="34" charset="0"/>
              <a:buChar char="•"/>
            </a:pPr>
            <a:r>
              <a:rPr lang="en-US" sz="1400" dirty="0"/>
              <a:t>Inverted-U mouth shape</a:t>
            </a:r>
          </a:p>
          <a:p>
            <a:pPr marL="285750" indent="-285750">
              <a:buFont typeface="Arial" panose="020B0604020202020204" pitchFamily="34" charset="0"/>
              <a:buChar char="•"/>
            </a:pPr>
            <a:r>
              <a:rPr lang="en-US" sz="1400" dirty="0"/>
              <a:t>Possible wrinkles below the lip corners</a:t>
            </a:r>
          </a:p>
        </p:txBody>
      </p:sp>
      <p:pic>
        <p:nvPicPr>
          <p:cNvPr id="2050" name="Picture 2" descr="https://www.ecse.rpi.edu/~cvrl/httpdocs/AU_instruction/AU15.gif">
            <a:extLst>
              <a:ext uri="{FF2B5EF4-FFF2-40B4-BE49-F238E27FC236}">
                <a16:creationId xmlns:a16="http://schemas.microsoft.com/office/drawing/2014/main" id="{D644CAFE-5061-D840-B9EF-595B61C78E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263" y="2998413"/>
            <a:ext cx="3535884" cy="176794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s3.amazonaws.com/test.classconnection/99/flashcards/444099/jpg/depressor_anguli_oris.jpg">
            <a:extLst>
              <a:ext uri="{FF2B5EF4-FFF2-40B4-BE49-F238E27FC236}">
                <a16:creationId xmlns:a16="http://schemas.microsoft.com/office/drawing/2014/main" id="{0CE724BB-15FA-6E4C-80C5-CF8C6467DC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8760" y="384781"/>
            <a:ext cx="2916813" cy="2613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3673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404600" y="239600"/>
            <a:ext cx="10344600" cy="2567400"/>
          </a:xfrm>
          <a:prstGeom prst="rect">
            <a:avLst/>
          </a:prstGeom>
        </p:spPr>
        <p:txBody>
          <a:bodyPr spcFirstLastPara="1" wrap="square" lIns="91425" tIns="91425" rIns="91425" bIns="91425" anchor="ctr" anchorCtr="0">
            <a:noAutofit/>
          </a:bodyPr>
          <a:lstStyle/>
          <a:p>
            <a:pPr marL="0" lvl="0" indent="0" rtl="0">
              <a:lnSpc>
                <a:spcPct val="100000"/>
              </a:lnSpc>
              <a:spcBef>
                <a:spcPts val="0"/>
              </a:spcBef>
              <a:spcAft>
                <a:spcPts val="0"/>
              </a:spcAft>
              <a:buClr>
                <a:srgbClr val="333333"/>
              </a:buClr>
              <a:buSzPts val="2200"/>
              <a:buFont typeface="Arial"/>
              <a:buNone/>
            </a:pPr>
            <a:r>
              <a:rPr lang="en-US" sz="2200" b="1">
                <a:solidFill>
                  <a:srgbClr val="333333"/>
                </a:solidFill>
                <a:latin typeface="Arial"/>
                <a:ea typeface="Arial"/>
                <a:cs typeface="Arial"/>
                <a:sym typeface="Arial"/>
              </a:rPr>
              <a:t>AU17 "Chin Raiser"</a:t>
            </a:r>
            <a:endParaRPr sz="1400">
              <a:latin typeface="Arial"/>
              <a:ea typeface="Arial"/>
              <a:cs typeface="Arial"/>
              <a:sym typeface="Arial"/>
            </a:endParaRPr>
          </a:p>
          <a:p>
            <a:pPr marL="0" lvl="0" indent="0" rtl="0">
              <a:lnSpc>
                <a:spcPct val="100000"/>
              </a:lnSpc>
              <a:spcBef>
                <a:spcPts val="0"/>
              </a:spcBef>
              <a:spcAft>
                <a:spcPts val="0"/>
              </a:spcAft>
              <a:buClr>
                <a:schemeClr val="dk1"/>
              </a:buClr>
              <a:buSzPts val="1000"/>
              <a:buFont typeface="Arial"/>
              <a:buNone/>
            </a:pPr>
            <a:r>
              <a:rPr lang="en-US" sz="1000">
                <a:latin typeface="Arial"/>
                <a:ea typeface="Arial"/>
                <a:cs typeface="Arial"/>
                <a:sym typeface="Arial"/>
              </a:rPr>
              <a:t>  </a:t>
            </a:r>
            <a:endParaRPr sz="20000">
              <a:latin typeface="Arial"/>
              <a:ea typeface="Arial"/>
              <a:cs typeface="Arial"/>
              <a:sym typeface="Arial"/>
            </a:endParaRPr>
          </a:p>
          <a:p>
            <a:pPr marL="0" lvl="0" indent="0" rtl="0">
              <a:lnSpc>
                <a:spcPct val="100000"/>
              </a:lnSpc>
              <a:spcBef>
                <a:spcPts val="0"/>
              </a:spcBef>
              <a:spcAft>
                <a:spcPts val="0"/>
              </a:spcAft>
              <a:buClr>
                <a:schemeClr val="dk1"/>
              </a:buClr>
              <a:buFont typeface="Arial"/>
              <a:buNone/>
            </a:pPr>
            <a:r>
              <a:rPr lang="en-US" sz="1100">
                <a:latin typeface="Arial"/>
                <a:ea typeface="Arial"/>
                <a:cs typeface="Arial"/>
                <a:sym typeface="Arial"/>
              </a:rPr>
              <a:t>AU17 uses the Metalis muscle, which extends from the tip of the chin into the lower lip and contracts upwards and inwards to raise the chin.</a:t>
            </a:r>
            <a:endParaRPr sz="1400">
              <a:latin typeface="Arial"/>
              <a:ea typeface="Arial"/>
              <a:cs typeface="Arial"/>
              <a:sym typeface="Arial"/>
            </a:endParaRPr>
          </a:p>
          <a:p>
            <a:pPr marL="0" lvl="0" indent="0" rtl="0">
              <a:lnSpc>
                <a:spcPct val="100000"/>
              </a:lnSpc>
              <a:spcBef>
                <a:spcPts val="0"/>
              </a:spcBef>
              <a:spcAft>
                <a:spcPts val="0"/>
              </a:spcAft>
              <a:buClr>
                <a:schemeClr val="dk1"/>
              </a:buClr>
              <a:buFont typeface="Arial"/>
              <a:buNone/>
            </a:pPr>
            <a:endParaRPr sz="1100">
              <a:latin typeface="Arial"/>
              <a:ea typeface="Arial"/>
              <a:cs typeface="Arial"/>
              <a:sym typeface="Arial"/>
            </a:endParaRPr>
          </a:p>
          <a:p>
            <a:pPr marL="0" lvl="0" indent="0" rtl="0">
              <a:lnSpc>
                <a:spcPct val="100000"/>
              </a:lnSpc>
              <a:spcBef>
                <a:spcPts val="0"/>
              </a:spcBef>
              <a:spcAft>
                <a:spcPts val="0"/>
              </a:spcAft>
              <a:buClr>
                <a:srgbClr val="333333"/>
              </a:buClr>
              <a:buSzPts val="1100"/>
              <a:buFont typeface="Arial"/>
              <a:buNone/>
            </a:pPr>
            <a:r>
              <a:rPr lang="en-US" sz="1100" b="1">
                <a:solidFill>
                  <a:srgbClr val="333333"/>
                </a:solidFill>
                <a:latin typeface="Arial"/>
                <a:ea typeface="Arial"/>
                <a:cs typeface="Arial"/>
                <a:sym typeface="Arial"/>
              </a:rPr>
              <a:t>AU17 Shape &amp; Appearance</a:t>
            </a:r>
            <a:endParaRPr sz="1400">
              <a:latin typeface="Arial"/>
              <a:ea typeface="Arial"/>
              <a:cs typeface="Arial"/>
              <a:sym typeface="Arial"/>
            </a:endParaRPr>
          </a:p>
          <a:p>
            <a:pPr marL="0" lvl="0" indent="0" rtl="0">
              <a:lnSpc>
                <a:spcPct val="100000"/>
              </a:lnSpc>
              <a:spcBef>
                <a:spcPts val="0"/>
              </a:spcBef>
              <a:spcAft>
                <a:spcPts val="0"/>
              </a:spcAft>
              <a:buClr>
                <a:schemeClr val="dk1"/>
              </a:buClr>
              <a:buSzPts val="1100"/>
              <a:buFont typeface="Arial"/>
              <a:buNone/>
            </a:pPr>
            <a:endParaRPr sz="1100">
              <a:latin typeface="Arial"/>
              <a:ea typeface="Arial"/>
              <a:cs typeface="Arial"/>
              <a:sym typeface="Arial"/>
            </a:endParaRPr>
          </a:p>
          <a:p>
            <a:pPr marL="171450" lvl="0" indent="-171450" rtl="0">
              <a:lnSpc>
                <a:spcPct val="100000"/>
              </a:lnSpc>
              <a:spcBef>
                <a:spcPts val="0"/>
              </a:spcBef>
              <a:spcAft>
                <a:spcPts val="0"/>
              </a:spcAft>
              <a:buClr>
                <a:srgbClr val="333333"/>
              </a:buClr>
              <a:buSzPts val="1100"/>
              <a:buFont typeface="Arial"/>
              <a:buChar char="•"/>
            </a:pPr>
            <a:r>
              <a:rPr lang="en-US" sz="1100">
                <a:solidFill>
                  <a:srgbClr val="333333"/>
                </a:solidFill>
                <a:latin typeface="Arial"/>
                <a:ea typeface="Arial"/>
                <a:cs typeface="Arial"/>
                <a:sym typeface="Arial"/>
              </a:rPr>
              <a:t>Pushes the chin boss upward</a:t>
            </a:r>
            <a:endParaRPr sz="1400">
              <a:latin typeface="Arial"/>
              <a:ea typeface="Arial"/>
              <a:cs typeface="Arial"/>
              <a:sym typeface="Arial"/>
            </a:endParaRPr>
          </a:p>
          <a:p>
            <a:pPr marL="171450" lvl="0" indent="-171450" rtl="0">
              <a:lnSpc>
                <a:spcPct val="100000"/>
              </a:lnSpc>
              <a:spcBef>
                <a:spcPts val="0"/>
              </a:spcBef>
              <a:spcAft>
                <a:spcPts val="0"/>
              </a:spcAft>
              <a:buClr>
                <a:srgbClr val="333333"/>
              </a:buClr>
              <a:buSzPts val="1100"/>
              <a:buFont typeface="Arial"/>
              <a:buChar char="•"/>
            </a:pPr>
            <a:r>
              <a:rPr lang="en-US" sz="1100">
                <a:solidFill>
                  <a:srgbClr val="333333"/>
                </a:solidFill>
                <a:latin typeface="Arial"/>
                <a:ea typeface="Arial"/>
                <a:cs typeface="Arial"/>
                <a:sym typeface="Arial"/>
              </a:rPr>
              <a:t>Pushes the lower lip upward</a:t>
            </a:r>
            <a:endParaRPr sz="1100">
              <a:solidFill>
                <a:srgbClr val="333333"/>
              </a:solidFill>
              <a:latin typeface="Arial"/>
              <a:ea typeface="Arial"/>
              <a:cs typeface="Arial"/>
              <a:sym typeface="Arial"/>
            </a:endParaRPr>
          </a:p>
          <a:p>
            <a:pPr marL="171450" lvl="0" indent="-171450" rtl="0">
              <a:lnSpc>
                <a:spcPct val="100000"/>
              </a:lnSpc>
              <a:spcBef>
                <a:spcPts val="0"/>
              </a:spcBef>
              <a:spcAft>
                <a:spcPts val="0"/>
              </a:spcAft>
              <a:buClr>
                <a:srgbClr val="333333"/>
              </a:buClr>
              <a:buSzPts val="1100"/>
              <a:buFont typeface="Arial"/>
              <a:buChar char="•"/>
            </a:pPr>
            <a:r>
              <a:rPr lang="en-US" sz="1100">
                <a:solidFill>
                  <a:srgbClr val="333333"/>
                </a:solidFill>
                <a:latin typeface="Arial"/>
                <a:ea typeface="Arial"/>
                <a:cs typeface="Arial"/>
                <a:sym typeface="Arial"/>
              </a:rPr>
              <a:t>May cause wrinkles to appear on the chin boss as skin is stretched, and may produce a depression medially under the lower lip.</a:t>
            </a:r>
            <a:endParaRPr sz="1400">
              <a:latin typeface="Arial"/>
              <a:ea typeface="Arial"/>
              <a:cs typeface="Arial"/>
              <a:sym typeface="Arial"/>
            </a:endParaRPr>
          </a:p>
          <a:p>
            <a:pPr marL="171450" lvl="0" indent="-171450" rtl="0">
              <a:lnSpc>
                <a:spcPct val="100000"/>
              </a:lnSpc>
              <a:spcBef>
                <a:spcPts val="0"/>
              </a:spcBef>
              <a:spcAft>
                <a:spcPts val="0"/>
              </a:spcAft>
              <a:buClr>
                <a:srgbClr val="333333"/>
              </a:buClr>
              <a:buSzPts val="1100"/>
              <a:buFont typeface="Arial"/>
              <a:buChar char="•"/>
            </a:pPr>
            <a:r>
              <a:rPr lang="en-US" sz="1100">
                <a:solidFill>
                  <a:srgbClr val="333333"/>
                </a:solidFill>
                <a:latin typeface="Arial"/>
                <a:ea typeface="Arial"/>
                <a:cs typeface="Arial"/>
                <a:sym typeface="Arial"/>
              </a:rPr>
              <a:t>Causes shape of mouth to appear as an inverted-U shape or for this shape to increase if present in neutral.</a:t>
            </a:r>
            <a:endParaRPr sz="1400">
              <a:latin typeface="Arial"/>
              <a:ea typeface="Arial"/>
              <a:cs typeface="Arial"/>
              <a:sym typeface="Arial"/>
            </a:endParaRPr>
          </a:p>
          <a:p>
            <a:pPr marL="171450" lvl="0" indent="-171450" rtl="0">
              <a:lnSpc>
                <a:spcPct val="100000"/>
              </a:lnSpc>
              <a:spcBef>
                <a:spcPts val="0"/>
              </a:spcBef>
              <a:spcAft>
                <a:spcPts val="0"/>
              </a:spcAft>
              <a:buClr>
                <a:srgbClr val="333333"/>
              </a:buClr>
              <a:buSzPts val="1100"/>
              <a:buFont typeface="Arial"/>
              <a:buChar char="•"/>
            </a:pPr>
            <a:r>
              <a:rPr lang="en-US" sz="1100">
                <a:solidFill>
                  <a:srgbClr val="333333"/>
                </a:solidFill>
                <a:latin typeface="Arial"/>
                <a:ea typeface="Arial"/>
                <a:cs typeface="Arial"/>
                <a:sym typeface="Arial"/>
              </a:rPr>
              <a:t>If the action is strong enough, the lower lip may protrude. In some people, protrusion can occur even in weak actions, especially if lips are moist and there is no friction holding lip against lip.</a:t>
            </a:r>
            <a:endParaRPr/>
          </a:p>
        </p:txBody>
      </p:sp>
      <p:pic>
        <p:nvPicPr>
          <p:cNvPr id="91" name="Shape 91"/>
          <p:cNvPicPr preferRelativeResize="0"/>
          <p:nvPr/>
        </p:nvPicPr>
        <p:blipFill rotWithShape="1">
          <a:blip r:embed="rId3">
            <a:alphaModFix/>
          </a:blip>
          <a:srcRect/>
          <a:stretch/>
        </p:blipFill>
        <p:spPr>
          <a:xfrm>
            <a:off x="404600" y="2909668"/>
            <a:ext cx="3248025" cy="1624013"/>
          </a:xfrm>
          <a:prstGeom prst="rect">
            <a:avLst/>
          </a:prstGeom>
          <a:noFill/>
          <a:ln>
            <a:noFill/>
          </a:ln>
        </p:spPr>
      </p:pic>
      <p:pic>
        <p:nvPicPr>
          <p:cNvPr id="92" name="Shape 92"/>
          <p:cNvPicPr preferRelativeResize="0"/>
          <p:nvPr/>
        </p:nvPicPr>
        <p:blipFill>
          <a:blip r:embed="rId4">
            <a:alphaModFix/>
          </a:blip>
          <a:stretch>
            <a:fillRect/>
          </a:stretch>
        </p:blipFill>
        <p:spPr>
          <a:xfrm>
            <a:off x="4272875" y="2604275"/>
            <a:ext cx="3007325" cy="2234800"/>
          </a:xfrm>
          <a:prstGeom prst="rect">
            <a:avLst/>
          </a:prstGeom>
          <a:noFill/>
          <a:ln>
            <a:noFill/>
          </a:ln>
        </p:spPr>
      </p:pic>
      <p:sp>
        <p:nvSpPr>
          <p:cNvPr id="93" name="Shape 93"/>
          <p:cNvSpPr txBox="1"/>
          <p:nvPr/>
        </p:nvSpPr>
        <p:spPr>
          <a:xfrm>
            <a:off x="404600" y="4839075"/>
            <a:ext cx="4365300" cy="18369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US" sz="1200" b="1">
                <a:solidFill>
                  <a:schemeClr val="dk1"/>
                </a:solidFill>
                <a:latin typeface="Calibri"/>
                <a:ea typeface="Calibri"/>
                <a:cs typeface="Calibri"/>
                <a:sym typeface="Calibri"/>
              </a:rPr>
              <a:t>Primary Features to Look For</a:t>
            </a:r>
            <a:endParaRPr sz="1200" b="1">
              <a:solidFill>
                <a:schemeClr val="dk1"/>
              </a:solidFill>
              <a:latin typeface="Calibri"/>
              <a:ea typeface="Calibri"/>
              <a:cs typeface="Calibri"/>
              <a:sym typeface="Calibri"/>
            </a:endParaRPr>
          </a:p>
          <a:p>
            <a:pPr marL="0" lvl="0" indent="0" rtl="0">
              <a:lnSpc>
                <a:spcPct val="115000"/>
              </a:lnSpc>
              <a:spcBef>
                <a:spcPts val="0"/>
              </a:spcBef>
              <a:spcAft>
                <a:spcPts val="0"/>
              </a:spcAft>
              <a:buNone/>
            </a:pPr>
            <a:r>
              <a:rPr lang="en-US" sz="1200" b="1">
                <a:solidFill>
                  <a:schemeClr val="dk1"/>
                </a:solidFill>
                <a:latin typeface="Calibri"/>
                <a:ea typeface="Calibri"/>
                <a:cs typeface="Calibri"/>
                <a:sym typeface="Calibri"/>
              </a:rPr>
              <a:t>       </a:t>
            </a:r>
            <a:r>
              <a:rPr lang="en-US" sz="1200">
                <a:solidFill>
                  <a:schemeClr val="dk1"/>
                </a:solidFill>
                <a:latin typeface="Calibri"/>
                <a:ea typeface="Calibri"/>
                <a:cs typeface="Calibri"/>
                <a:sym typeface="Calibri"/>
              </a:rPr>
              <a:t>1.	Pushing up of the lower lip with inverted U-mouth shape ​</a:t>
            </a:r>
            <a:endParaRPr sz="1200">
              <a:solidFill>
                <a:schemeClr val="dk1"/>
              </a:solidFill>
              <a:latin typeface="Calibri"/>
              <a:ea typeface="Calibri"/>
              <a:cs typeface="Calibri"/>
              <a:sym typeface="Calibri"/>
            </a:endParaRPr>
          </a:p>
          <a:p>
            <a:pPr marL="0" lvl="0" indent="0" rtl="0">
              <a:lnSpc>
                <a:spcPct val="115000"/>
              </a:lnSpc>
              <a:spcBef>
                <a:spcPts val="0"/>
              </a:spcBef>
              <a:spcAft>
                <a:spcPts val="0"/>
              </a:spcAft>
              <a:buNone/>
            </a:pPr>
            <a:r>
              <a:rPr lang="en-US" sz="1200" b="1">
                <a:solidFill>
                  <a:schemeClr val="dk1"/>
                </a:solidFill>
                <a:latin typeface="Calibri"/>
                <a:ea typeface="Calibri"/>
                <a:cs typeface="Calibri"/>
                <a:sym typeface="Calibri"/>
              </a:rPr>
              <a:t>       OR</a:t>
            </a:r>
            <a:endParaRPr sz="1200" b="1">
              <a:solidFill>
                <a:schemeClr val="dk1"/>
              </a:solidFill>
              <a:latin typeface="Calibri"/>
              <a:ea typeface="Calibri"/>
              <a:cs typeface="Calibri"/>
              <a:sym typeface="Calibri"/>
            </a:endParaRPr>
          </a:p>
          <a:p>
            <a:pPr marL="0" lvl="0" indent="0" rtl="0">
              <a:lnSpc>
                <a:spcPct val="115000"/>
              </a:lnSpc>
              <a:spcBef>
                <a:spcPts val="0"/>
              </a:spcBef>
              <a:spcAft>
                <a:spcPts val="0"/>
              </a:spcAft>
              <a:buNone/>
            </a:pPr>
            <a:r>
              <a:rPr lang="en-US" sz="1200">
                <a:solidFill>
                  <a:schemeClr val="dk1"/>
                </a:solidFill>
                <a:latin typeface="Calibri"/>
                <a:ea typeface="Calibri"/>
                <a:cs typeface="Calibri"/>
                <a:sym typeface="Calibri"/>
              </a:rPr>
              <a:t>       2. 	Slight wrinkling or dimples in the chin boss</a:t>
            </a:r>
            <a:endParaRPr sz="1200">
              <a:solidFill>
                <a:schemeClr val="dk1"/>
              </a:solidFill>
              <a:latin typeface="Calibri"/>
              <a:ea typeface="Calibri"/>
              <a:cs typeface="Calibri"/>
              <a:sym typeface="Calibri"/>
            </a:endParaRPr>
          </a:p>
          <a:p>
            <a:pPr marL="0" lvl="0" indent="0" rtl="0">
              <a:lnSpc>
                <a:spcPct val="115000"/>
              </a:lnSpc>
              <a:spcBef>
                <a:spcPts val="0"/>
              </a:spcBef>
              <a:spcAft>
                <a:spcPts val="0"/>
              </a:spcAft>
              <a:buNone/>
            </a:pPr>
            <a:r>
              <a:rPr lang="en-US" sz="1200" b="1">
                <a:solidFill>
                  <a:schemeClr val="dk1"/>
                </a:solidFill>
                <a:latin typeface="Calibri"/>
                <a:ea typeface="Calibri"/>
                <a:cs typeface="Calibri"/>
                <a:sym typeface="Calibri"/>
              </a:rPr>
              <a:t>       OR</a:t>
            </a:r>
            <a:endParaRPr sz="1200" b="1">
              <a:solidFill>
                <a:schemeClr val="dk1"/>
              </a:solidFill>
              <a:latin typeface="Calibri"/>
              <a:ea typeface="Calibri"/>
              <a:cs typeface="Calibri"/>
              <a:sym typeface="Calibri"/>
            </a:endParaRPr>
          </a:p>
          <a:p>
            <a:pPr marL="0" lvl="0" indent="0" rtl="0">
              <a:lnSpc>
                <a:spcPct val="115000"/>
              </a:lnSpc>
              <a:spcBef>
                <a:spcPts val="0"/>
              </a:spcBef>
              <a:spcAft>
                <a:spcPts val="0"/>
              </a:spcAft>
              <a:buNone/>
            </a:pPr>
            <a:r>
              <a:rPr lang="en-US" sz="1200">
                <a:solidFill>
                  <a:schemeClr val="dk1"/>
                </a:solidFill>
                <a:latin typeface="Calibri"/>
                <a:ea typeface="Calibri"/>
                <a:cs typeface="Calibri"/>
                <a:sym typeface="Calibri"/>
              </a:rPr>
              <a:t>       3. 	Lower lip protruding or sliding outwards</a:t>
            </a:r>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59704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8CF06-7FAE-E643-A763-D37C4FC12B68}"/>
              </a:ext>
            </a:extLst>
          </p:cNvPr>
          <p:cNvSpPr>
            <a:spLocks noGrp="1"/>
          </p:cNvSpPr>
          <p:nvPr>
            <p:ph type="ctrTitle"/>
          </p:nvPr>
        </p:nvSpPr>
        <p:spPr/>
        <p:txBody>
          <a:bodyPr/>
          <a:lstStyle/>
          <a:p>
            <a:r>
              <a:rPr lang="en-US" dirty="0"/>
              <a:t>Onset</a:t>
            </a:r>
          </a:p>
        </p:txBody>
      </p:sp>
      <p:sp>
        <p:nvSpPr>
          <p:cNvPr id="3" name="Subtitle 2">
            <a:extLst>
              <a:ext uri="{FF2B5EF4-FFF2-40B4-BE49-F238E27FC236}">
                <a16:creationId xmlns:a16="http://schemas.microsoft.com/office/drawing/2014/main" id="{1CD22D01-F205-824F-B662-906FC26B8B4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391982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605</Words>
  <Application>Microsoft Macintosh PowerPoint</Application>
  <PresentationFormat>Widescreen</PresentationFormat>
  <Paragraphs>116</Paragraphs>
  <Slides>9</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Presence</vt:lpstr>
      <vt:lpstr>PowerPoint Presentation</vt:lpstr>
      <vt:lpstr>PowerPoint Presentation</vt:lpstr>
      <vt:lpstr>PowerPoint Presentation</vt:lpstr>
      <vt:lpstr>PowerPoint Presentation</vt:lpstr>
      <vt:lpstr>PowerPoint Presentation</vt:lpstr>
      <vt:lpstr>PowerPoint Presentation</vt:lpstr>
      <vt:lpstr>AU17 "Chin Raiser"    AU17 uses the Metalis muscle, which extends from the tip of the chin into the lower lip and contracts upwards and inwards to raise the chin.  AU17 Shape &amp; Appearance  Pushes the chin boss upward Pushes the lower lip upward May cause wrinkles to appear on the chin boss as skin is stretched, and may produce a depression medially under the lower lip. Causes shape of mouth to appear as an inverted-U shape or for this shape to increase if present in neutral. If the action is strong enough, the lower lip may protrude. In some people, protrusion can occur even in weak actions, especially if lips are moist and there is no friction holding lip against lip.</vt:lpstr>
      <vt:lpstr>Onset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Presence</dc:title>
  <dc:creator>Zhao, Junru</dc:creator>
  <cp:lastModifiedBy>Zhao, Junru</cp:lastModifiedBy>
  <cp:revision>1</cp:revision>
  <dcterms:created xsi:type="dcterms:W3CDTF">2019-05-17T17:30:05Z</dcterms:created>
  <dcterms:modified xsi:type="dcterms:W3CDTF">2019-05-17T17:40:27Z</dcterms:modified>
</cp:coreProperties>
</file>

<file path=docProps/thumbnail.jpeg>
</file>